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4989" r:id="rId1"/>
    <p:sldMasterId id="2147484988" r:id="rId2"/>
    <p:sldMasterId id="2147485031" r:id="rId3"/>
  </p:sldMasterIdLst>
  <p:notesMasterIdLst>
    <p:notesMasterId r:id="rId30"/>
  </p:notesMasterIdLst>
  <p:handoutMasterIdLst>
    <p:handoutMasterId r:id="rId31"/>
  </p:handoutMasterIdLst>
  <p:sldIdLst>
    <p:sldId id="264" r:id="rId4"/>
    <p:sldId id="301" r:id="rId5"/>
    <p:sldId id="263" r:id="rId6"/>
    <p:sldId id="268" r:id="rId7"/>
    <p:sldId id="302" r:id="rId8"/>
    <p:sldId id="270" r:id="rId9"/>
    <p:sldId id="273" r:id="rId10"/>
    <p:sldId id="274" r:id="rId11"/>
    <p:sldId id="277" r:id="rId12"/>
    <p:sldId id="281" r:id="rId13"/>
    <p:sldId id="303" r:id="rId14"/>
    <p:sldId id="304" r:id="rId15"/>
    <p:sldId id="282" r:id="rId16"/>
    <p:sldId id="284" r:id="rId17"/>
    <p:sldId id="285" r:id="rId18"/>
    <p:sldId id="283" r:id="rId19"/>
    <p:sldId id="290" r:id="rId20"/>
    <p:sldId id="291" r:id="rId21"/>
    <p:sldId id="278" r:id="rId22"/>
    <p:sldId id="293" r:id="rId23"/>
    <p:sldId id="294" r:id="rId24"/>
    <p:sldId id="300" r:id="rId25"/>
    <p:sldId id="296" r:id="rId26"/>
    <p:sldId id="297" r:id="rId27"/>
    <p:sldId id="298" r:id="rId28"/>
    <p:sldId id="286" r:id="rId29"/>
  </p:sldIdLst>
  <p:sldSz cx="9144000" cy="6858000" type="screen4x3"/>
  <p:notesSz cx="6858000" cy="9144000"/>
  <p:custDataLst>
    <p:tags r:id="rId32"/>
  </p:custDataLst>
  <p:defaultTextStyle>
    <a:defPPr>
      <a:defRPr lang="en-US"/>
    </a:defPPr>
    <a:lvl1pPr algn="l" rtl="0" eaLnBrk="0" fontAlgn="base" hangingPunct="0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5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88201F"/>
    <a:srgbClr val="005582"/>
    <a:srgbClr val="808080"/>
    <a:srgbClr val="005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2" autoAdjust="0"/>
    <p:restoredTop sz="73729" autoAdjust="0"/>
  </p:normalViewPr>
  <p:slideViewPr>
    <p:cSldViewPr snapToGrid="0">
      <p:cViewPr>
        <p:scale>
          <a:sx n="57" d="100"/>
          <a:sy n="57" d="100"/>
        </p:scale>
        <p:origin x="-1540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fld id="{13C1217F-ECD1-41F5-9009-EAD918448368}" type="datetime1">
              <a:rPr lang="en-US"/>
              <a:pPr>
                <a:defRPr/>
              </a:pPr>
              <a:t>1/1/2013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fld id="{8966C986-CCA5-4CF4-A9BE-F90EE3BD0F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6318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fld id="{E763658C-1FF7-4CB6-ADAB-4C7A3C612985}" type="datetime1">
              <a:rPr lang="en-US"/>
              <a:pPr>
                <a:defRPr/>
              </a:pPr>
              <a:t>1/1/2013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fld id="{EF3751CB-5C54-429F-86DD-A2774AB1D9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746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ＭＳ Ｐゴシック" pitchFamily="-112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3751CB-5C54-429F-86DD-A2774AB1D98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17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b="1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lnSpc>
                <a:spcPct val="90000"/>
              </a:lnSpc>
            </a:pPr>
            <a:endParaRPr lang="en-US" sz="900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3751CB-5C54-429F-86DD-A2774AB1D98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301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3751CB-5C54-429F-86DD-A2774AB1D98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26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823BAAF-D408-446E-A28D-534C73148F77}" type="slidenum">
              <a:rPr lang="en-US" smtClean="0">
                <a:ea typeface="ＭＳ Ｐゴシック" pitchFamily="34" charset="-128"/>
              </a:rPr>
              <a:pPr/>
              <a:t>4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3751CB-5C54-429F-86DD-A2774AB1D98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144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lnSpc>
                <a:spcPct val="90000"/>
              </a:lnSpc>
            </a:pPr>
            <a:endParaRPr lang="en-US" sz="1000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3751CB-5C54-429F-86DD-A2774AB1D98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217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723BC-2576-4555-95BE-91A84DE980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65087-32EA-4926-93ED-383B557794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A9C83-0781-4BDA-B168-BD6FD3454C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5A6CD9-AD05-401D-B860-9B83E808F016}" type="datetime1">
              <a:rPr lang="en-US"/>
              <a:pPr>
                <a:defRPr/>
              </a:pPr>
              <a:t>1/1/2013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EEE_TAG_BLU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2400" y="6019800"/>
            <a:ext cx="1143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822325"/>
            <a:ext cx="7162800" cy="1143000"/>
          </a:xfrm>
        </p:spPr>
        <p:txBody>
          <a:bodyPr/>
          <a:lstStyle>
            <a:lvl1pPr>
              <a:lnSpc>
                <a:spcPct val="9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71588" y="3962400"/>
            <a:ext cx="3919537" cy="1752600"/>
          </a:xfr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2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5979780"/>
            <a:ext cx="1474032" cy="622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3CBA7-8BF0-4720-9E3E-2032EF6653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19527-7E57-476C-81B3-7114135081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C2189-8060-4A51-81F7-14F8691704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EA380-A179-452D-B3AA-2C901FB272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0D966-E347-49EC-BFE0-BE462C108C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585ED-69C7-44A8-BCE5-C819F2464E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BE3B3-B011-4CF8-BCDE-0FE7DD32B4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01022-7D50-4FBE-A3B8-780E8B0D39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 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4344988" y="6172200"/>
            <a:ext cx="44291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000">
                <a:solidFill>
                  <a:srgbClr val="898989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6C9B2E26-8CC3-4D6A-89DB-1734716265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29" name="Picture 7" descr="IEEE_TAG_BLUE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01000" y="5924550"/>
            <a:ext cx="9144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8" y="5917587"/>
            <a:ext cx="1325880" cy="55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34" r:id="rId1"/>
    <p:sldLayoutId id="2147485035" r:id="rId2"/>
    <p:sldLayoutId id="2147485036" r:id="rId3"/>
    <p:sldLayoutId id="2147485037" r:id="rId4"/>
    <p:sldLayoutId id="2147485038" r:id="rId5"/>
    <p:sldLayoutId id="2147485039" r:id="rId6"/>
    <p:sldLayoutId id="2147485040" r:id="rId7"/>
    <p:sldLayoutId id="2147485041" r:id="rId8"/>
    <p:sldLayoutId id="2147485042" r:id="rId9"/>
    <p:sldLayoutId id="2147485043" r:id="rId10"/>
    <p:sldLayoutId id="2147485044" r:id="rId11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80000"/>
        <a:buBlip>
          <a:blip r:embed="rId16"/>
        </a:buBlip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600">
          <a:solidFill>
            <a:schemeClr val="tx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200">
          <a:solidFill>
            <a:schemeClr val="tx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 sz="2000">
          <a:solidFill>
            <a:schemeClr val="tx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2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2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2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fld id="{D706C827-6D34-4976-A009-E572703E2146}" type="datetime1">
              <a:rPr lang="en-US"/>
              <a:pPr>
                <a:defRPr/>
              </a:pPr>
              <a:t>1/1/2013</a:t>
            </a:fld>
            <a:endParaRPr lang="en-US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45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76" name="Picture 7" descr="IEEE_TAG_BLU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0" y="5924550"/>
            <a:ext cx="9144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8" y="5917587"/>
            <a:ext cx="1325880" cy="55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46" r:id="rId1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-112" charset="0"/>
          <a:ea typeface="ＭＳ Ｐゴシック" pitchFamily="28" charset="-128"/>
          <a:cs typeface="ＭＳ Ｐゴシック" pitchFamily="2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-112" charset="0"/>
          <a:ea typeface="ＭＳ Ｐゴシック" pitchFamily="28" charset="-128"/>
          <a:cs typeface="ＭＳ Ｐゴシック" pitchFamily="2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-112" charset="0"/>
          <a:ea typeface="ＭＳ Ｐゴシック" pitchFamily="28" charset="-128"/>
          <a:cs typeface="ＭＳ Ｐゴシック" pitchFamily="2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-112" charset="0"/>
          <a:ea typeface="ＭＳ Ｐゴシック" pitchFamily="28" charset="-128"/>
          <a:cs typeface="ＭＳ Ｐゴシック" pitchFamily="2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28" charset="0"/>
          <a:ea typeface="ＭＳ Ｐゴシック" pitchFamily="28" charset="-128"/>
          <a:cs typeface="ＭＳ Ｐゴシック" pitchFamily="28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28" charset="0"/>
          <a:ea typeface="ＭＳ Ｐゴシック" pitchFamily="28" charset="-128"/>
          <a:cs typeface="ＭＳ Ｐゴシック" pitchFamily="28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28" charset="0"/>
          <a:ea typeface="ＭＳ Ｐゴシック" pitchFamily="28" charset="-128"/>
          <a:cs typeface="ＭＳ Ｐゴシック" pitchFamily="28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28" charset="0"/>
          <a:ea typeface="ＭＳ Ｐゴシック" pitchFamily="28" charset="-128"/>
          <a:cs typeface="ＭＳ Ｐゴシック" pitchFamily="2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80000"/>
        <a:buBlip>
          <a:blip r:embed="rId6"/>
        </a:buBlip>
        <a:defRPr sz="28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595959"/>
        </a:buClr>
        <a:buChar char="–"/>
        <a:defRPr sz="26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595959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595959"/>
        </a:buClr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595959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8" charset="2"/>
        <a:buChar char="§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8" charset="2"/>
        <a:buChar char="§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8" charset="2"/>
        <a:buChar char="§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8" charset="2"/>
        <a:buChar char="§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eee.org/membership_services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04" y="301626"/>
            <a:ext cx="1703502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AutoShape 1"/>
          <p:cNvSpPr>
            <a:spLocks/>
          </p:cNvSpPr>
          <p:nvPr/>
        </p:nvSpPr>
        <p:spPr bwMode="auto">
          <a:xfrm>
            <a:off x="-46038" y="0"/>
            <a:ext cx="9239251" cy="6865938"/>
          </a:xfrm>
          <a:custGeom>
            <a:avLst/>
            <a:gdLst>
              <a:gd name="T0" fmla="*/ 0 w 20628"/>
              <a:gd name="T1" fmla="*/ 0 h 21461"/>
              <a:gd name="T2" fmla="*/ 20628 w 20628"/>
              <a:gd name="T3" fmla="*/ 21461 h 21461"/>
            </a:gdLst>
            <a:ahLst/>
            <a:cxnLst>
              <a:cxn ang="0">
                <a:pos x="3807" y="21461"/>
              </a:cxn>
              <a:cxn ang="0">
                <a:pos x="7614" y="16231"/>
              </a:cxn>
              <a:cxn ang="0">
                <a:pos x="11424" y="6490"/>
              </a:cxn>
              <a:cxn ang="0">
                <a:pos x="18619" y="4600"/>
              </a:cxn>
              <a:cxn ang="0">
                <a:pos x="20483" y="0"/>
              </a:cxn>
              <a:cxn ang="0">
                <a:pos x="18204" y="3776"/>
              </a:cxn>
              <a:cxn ang="0">
                <a:pos x="103" y="5716"/>
              </a:cxn>
              <a:cxn ang="0">
                <a:pos x="0" y="21461"/>
              </a:cxn>
              <a:cxn ang="0">
                <a:pos x="3807" y="21461"/>
              </a:cxn>
              <a:cxn ang="0">
                <a:pos x="3807" y="21461"/>
              </a:cxn>
            </a:cxnLst>
            <a:rect l="T0" t="T1" r="T2" b="T3"/>
            <a:pathLst>
              <a:path w="20628" h="21461">
                <a:moveTo>
                  <a:pt x="3807" y="21461"/>
                </a:moveTo>
                <a:cubicBezTo>
                  <a:pt x="5076" y="20588"/>
                  <a:pt x="6345" y="18727"/>
                  <a:pt x="7614" y="16231"/>
                </a:cubicBezTo>
                <a:cubicBezTo>
                  <a:pt x="8882" y="13735"/>
                  <a:pt x="9811" y="7597"/>
                  <a:pt x="11424" y="6490"/>
                </a:cubicBezTo>
                <a:cubicBezTo>
                  <a:pt x="13161" y="5379"/>
                  <a:pt x="17145" y="5696"/>
                  <a:pt x="18619" y="4600"/>
                </a:cubicBezTo>
                <a:cubicBezTo>
                  <a:pt x="20094" y="3503"/>
                  <a:pt x="20551" y="139"/>
                  <a:pt x="20483" y="0"/>
                </a:cubicBezTo>
                <a:cubicBezTo>
                  <a:pt x="20416" y="-139"/>
                  <a:pt x="21600" y="2823"/>
                  <a:pt x="18204" y="3776"/>
                </a:cubicBezTo>
                <a:cubicBezTo>
                  <a:pt x="14784" y="4585"/>
                  <a:pt x="3158" y="2804"/>
                  <a:pt x="103" y="5716"/>
                </a:cubicBezTo>
                <a:lnTo>
                  <a:pt x="0" y="21461"/>
                </a:lnTo>
                <a:lnTo>
                  <a:pt x="3807" y="21461"/>
                </a:lnTo>
                <a:close/>
                <a:moveTo>
                  <a:pt x="3807" y="21461"/>
                </a:moveTo>
              </a:path>
            </a:pathLst>
          </a:custGeom>
          <a:solidFill>
            <a:srgbClr val="B00000">
              <a:alpha val="7294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123" name="Picture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2133600"/>
            <a:ext cx="447675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6"/>
          <p:cNvSpPr>
            <a:spLocks/>
          </p:cNvSpPr>
          <p:nvPr/>
        </p:nvSpPr>
        <p:spPr bwMode="auto">
          <a:xfrm>
            <a:off x="5124450" y="6248400"/>
            <a:ext cx="37338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eaLnBrk="1" hangingPunct="1">
              <a:spcBef>
                <a:spcPts val="550"/>
              </a:spcBef>
            </a:pPr>
            <a:r>
              <a:rPr lang="en-US" b="1" i="1">
                <a:solidFill>
                  <a:srgbClr val="88201F"/>
                </a:solidFill>
                <a:ea typeface="ヒラギノ角ゴ Pro W3" pitchFamily="1" charset="-128"/>
                <a:cs typeface="Arial" charset="0"/>
                <a:sym typeface="Arial" charset="0"/>
              </a:rPr>
              <a:t>http://www.ieee-ras.org </a:t>
            </a:r>
          </a:p>
        </p:txBody>
      </p:sp>
      <p:sp>
        <p:nvSpPr>
          <p:cNvPr id="5125" name="Line 7"/>
          <p:cNvSpPr>
            <a:spLocks noChangeShapeType="1"/>
          </p:cNvSpPr>
          <p:nvPr/>
        </p:nvSpPr>
        <p:spPr bwMode="auto">
          <a:xfrm>
            <a:off x="2286000" y="6858000"/>
            <a:ext cx="6858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6" name="Rectangle 8"/>
          <p:cNvSpPr>
            <a:spLocks noGrp="1" noChangeArrowheads="1"/>
          </p:cNvSpPr>
          <p:nvPr>
            <p:ph type="body" idx="4294967295"/>
          </p:nvPr>
        </p:nvSpPr>
        <p:spPr>
          <a:xfrm>
            <a:off x="65088" y="1928813"/>
            <a:ext cx="3548062" cy="3668712"/>
          </a:xfrm>
        </p:spPr>
        <p:txBody>
          <a:bodyPr lIns="50800" tIns="50800" rIns="132080" bIns="50800"/>
          <a:lstStyle/>
          <a:p>
            <a:pPr marL="134938" indent="14288" algn="ctr" eaLnBrk="1" hangingPunct="1">
              <a:lnSpc>
                <a:spcPct val="90000"/>
              </a:lnSpc>
              <a:buFontTx/>
              <a:buNone/>
            </a:pPr>
            <a:r>
              <a:rPr lang="en-US" b="1" smtClean="0">
                <a:solidFill>
                  <a:schemeClr val="bg1"/>
                </a:solidFill>
              </a:rPr>
              <a:t>Welcome to the</a:t>
            </a:r>
          </a:p>
          <a:p>
            <a:pPr marL="134938" indent="14288" algn="ctr" eaLnBrk="1" hangingPunct="1">
              <a:lnSpc>
                <a:spcPct val="90000"/>
              </a:lnSpc>
              <a:buFontTx/>
              <a:buNone/>
            </a:pPr>
            <a:r>
              <a:rPr lang="en-US" sz="4400" b="1" smtClean="0">
                <a:solidFill>
                  <a:schemeClr val="bg1"/>
                </a:solidFill>
              </a:rPr>
              <a:t>IEEE</a:t>
            </a:r>
          </a:p>
          <a:p>
            <a:pPr marL="134938" indent="14288" algn="ctr" eaLnBrk="1" hangingPunct="1">
              <a:lnSpc>
                <a:spcPct val="90000"/>
              </a:lnSpc>
              <a:buFontTx/>
              <a:buNone/>
            </a:pPr>
            <a:r>
              <a:rPr lang="en-US" sz="4400" b="1" smtClean="0">
                <a:solidFill>
                  <a:schemeClr val="bg1"/>
                </a:solidFill>
              </a:rPr>
              <a:t>Robotics &amp; Automation</a:t>
            </a:r>
          </a:p>
          <a:p>
            <a:pPr marL="134938" indent="14288" algn="ctr" eaLnBrk="1" hangingPunct="1">
              <a:lnSpc>
                <a:spcPct val="90000"/>
              </a:lnSpc>
              <a:buFontTx/>
              <a:buNone/>
            </a:pPr>
            <a:r>
              <a:rPr lang="en-US" sz="4400" b="1" smtClean="0">
                <a:solidFill>
                  <a:schemeClr val="bg1"/>
                </a:solidFill>
              </a:rPr>
              <a:t>Society!</a:t>
            </a:r>
            <a:r>
              <a:rPr lang="en-US" sz="2800" smtClean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5128" name="Picture 6" descr="IEEE_TAG_BLUE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64400" y="292100"/>
            <a:ext cx="1298575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FDBE9D-FA91-4F56-9DA0-7601C06C9D02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17411" name="Title 1"/>
          <p:cNvSpPr>
            <a:spLocks noGrp="1"/>
          </p:cNvSpPr>
          <p:nvPr>
            <p:ph type="title" idx="4294967295"/>
          </p:nvPr>
        </p:nvSpPr>
        <p:spPr>
          <a:xfrm>
            <a:off x="612775" y="596900"/>
            <a:ext cx="7772400" cy="830263"/>
          </a:xfrm>
        </p:spPr>
        <p:txBody>
          <a:bodyPr/>
          <a:lstStyle/>
          <a:p>
            <a:pPr algn="ctr" eaLnBrk="1" hangingPunct="1"/>
            <a:r>
              <a:rPr lang="en-US" sz="4000" smtClean="0"/>
              <a:t>RAS Conferences</a:t>
            </a:r>
          </a:p>
        </p:txBody>
      </p:sp>
      <p:sp>
        <p:nvSpPr>
          <p:cNvPr id="17412" name="Content Placeholder 2"/>
          <p:cNvSpPr txBox="1">
            <a:spLocks/>
          </p:cNvSpPr>
          <p:nvPr/>
        </p:nvSpPr>
        <p:spPr bwMode="auto">
          <a:xfrm>
            <a:off x="749300" y="132556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chemeClr val="bg2"/>
              </a:buClr>
              <a:buSzPct val="80000"/>
              <a:buFontTx/>
              <a:buBlip>
                <a:blip r:embed="rId3"/>
              </a:buBlip>
            </a:pPr>
            <a:r>
              <a:rPr lang="en-US" dirty="0">
                <a:solidFill>
                  <a:schemeClr val="tx2"/>
                </a:solidFill>
                <a:latin typeface="Verdana" pitchFamily="34" charset="0"/>
              </a:rPr>
              <a:t>ICRA (International Conference on Robotics and Automation): RAS’s flagship conference</a:t>
            </a:r>
          </a:p>
          <a:p>
            <a:pPr marL="457200" indent="-457200">
              <a:spcBef>
                <a:spcPct val="20000"/>
              </a:spcBef>
              <a:buClr>
                <a:schemeClr val="bg2"/>
              </a:buClr>
              <a:buSzPct val="80000"/>
              <a:buFontTx/>
              <a:buBlip>
                <a:blip r:embed="rId3"/>
              </a:buBlip>
            </a:pPr>
            <a:r>
              <a:rPr lang="en-US" dirty="0">
                <a:solidFill>
                  <a:schemeClr val="tx2"/>
                </a:solidFill>
                <a:latin typeface="Verdana" pitchFamily="34" charset="0"/>
              </a:rPr>
              <a:t>Established in 1984</a:t>
            </a:r>
          </a:p>
          <a:p>
            <a:pPr marL="457200" indent="-457200">
              <a:spcBef>
                <a:spcPct val="20000"/>
              </a:spcBef>
              <a:buClr>
                <a:schemeClr val="bg2"/>
              </a:buClr>
              <a:buSzPct val="80000"/>
              <a:buFontTx/>
              <a:buBlip>
                <a:blip r:embed="rId3"/>
              </a:buBlip>
            </a:pPr>
            <a:r>
              <a:rPr lang="en-US" dirty="0" smtClean="0">
                <a:solidFill>
                  <a:schemeClr val="tx2"/>
                </a:solidFill>
                <a:latin typeface="Verdana" pitchFamily="34" charset="0"/>
              </a:rPr>
              <a:t>ICRA </a:t>
            </a:r>
            <a:r>
              <a:rPr lang="en-US" dirty="0" smtClean="0">
                <a:solidFill>
                  <a:schemeClr val="tx2"/>
                </a:solidFill>
                <a:latin typeface="Verdana" pitchFamily="34" charset="0"/>
              </a:rPr>
              <a:t>2012: St. Paul, Minnesota USA</a:t>
            </a:r>
          </a:p>
          <a:p>
            <a:pPr marL="914400" lvl="1" indent="-457200">
              <a:spcBef>
                <a:spcPct val="20000"/>
              </a:spcBef>
              <a:buClr>
                <a:srgbClr val="595959"/>
              </a:buClr>
              <a:buFontTx/>
              <a:buChar char="–"/>
            </a:pPr>
            <a:r>
              <a:rPr lang="en-US" sz="2200" dirty="0">
                <a:solidFill>
                  <a:schemeClr val="tx2"/>
                </a:solidFill>
                <a:latin typeface="Verdana" pitchFamily="34" charset="0"/>
              </a:rPr>
              <a:t>Over 1500 participants</a:t>
            </a:r>
          </a:p>
          <a:p>
            <a:pPr marL="914400" lvl="1" indent="-457200">
              <a:spcBef>
                <a:spcPct val="20000"/>
              </a:spcBef>
              <a:buClr>
                <a:srgbClr val="595959"/>
              </a:buClr>
              <a:buFontTx/>
              <a:buChar char="–"/>
            </a:pPr>
            <a:r>
              <a:rPr lang="en-US" sz="2200" dirty="0">
                <a:solidFill>
                  <a:schemeClr val="tx2"/>
                </a:solidFill>
                <a:latin typeface="Verdana" pitchFamily="34" charset="0"/>
              </a:rPr>
              <a:t>800</a:t>
            </a:r>
            <a:r>
              <a:rPr lang="en-US" sz="2200" baseline="30000" dirty="0">
                <a:solidFill>
                  <a:schemeClr val="tx2"/>
                </a:solidFill>
                <a:latin typeface="Verdana" pitchFamily="34" charset="0"/>
              </a:rPr>
              <a:t>+</a:t>
            </a:r>
            <a:r>
              <a:rPr lang="en-US" sz="2200" dirty="0">
                <a:solidFill>
                  <a:schemeClr val="tx2"/>
                </a:solidFill>
                <a:latin typeface="Verdana" pitchFamily="34" charset="0"/>
              </a:rPr>
              <a:t> presentations of papers and </a:t>
            </a:r>
            <a:r>
              <a:rPr lang="en-US" sz="2200" dirty="0" smtClean="0">
                <a:solidFill>
                  <a:schemeClr val="tx2"/>
                </a:solidFill>
                <a:latin typeface="Verdana" pitchFamily="34" charset="0"/>
              </a:rPr>
              <a:t>videos</a:t>
            </a:r>
            <a:endParaRPr lang="en-US" dirty="0" smtClean="0">
              <a:solidFill>
                <a:schemeClr val="tx2"/>
              </a:solidFill>
              <a:latin typeface="Verdana" pitchFamily="34" charset="0"/>
            </a:endParaRPr>
          </a:p>
          <a:p>
            <a:pPr marL="457200" indent="-457200">
              <a:spcBef>
                <a:spcPct val="20000"/>
              </a:spcBef>
              <a:buClr>
                <a:schemeClr val="bg2"/>
              </a:buClr>
              <a:buSzPct val="80000"/>
              <a:buFontTx/>
              <a:buBlip>
                <a:blip r:embed="rId3"/>
              </a:buBlip>
            </a:pPr>
            <a:r>
              <a:rPr lang="en-US" dirty="0" smtClean="0">
                <a:solidFill>
                  <a:schemeClr val="tx2"/>
                </a:solidFill>
                <a:latin typeface="Verdana" pitchFamily="34" charset="0"/>
              </a:rPr>
              <a:t>ICRA </a:t>
            </a:r>
            <a:r>
              <a:rPr lang="en-US" dirty="0" smtClean="0">
                <a:solidFill>
                  <a:schemeClr val="tx2"/>
                </a:solidFill>
                <a:latin typeface="Verdana" pitchFamily="34" charset="0"/>
              </a:rPr>
              <a:t>2013: Karlsruhe, Germany</a:t>
            </a:r>
            <a:endParaRPr lang="en-US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540" y="4398886"/>
            <a:ext cx="5704432" cy="14582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06588" y="474663"/>
            <a:ext cx="5295900" cy="606425"/>
          </a:xfrm>
        </p:spPr>
        <p:txBody>
          <a:bodyPr/>
          <a:lstStyle/>
          <a:p>
            <a:pPr eaLnBrk="1" hangingPunct="1"/>
            <a:r>
              <a:rPr lang="en-US" sz="4000" smtClean="0"/>
              <a:t>RAS Conferences</a:t>
            </a:r>
            <a:endParaRPr lang="it-IT" altLang="ja-JP" sz="4000" smtClean="0"/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4000" y="1185863"/>
            <a:ext cx="8800790" cy="4114800"/>
          </a:xfrm>
        </p:spPr>
        <p:txBody>
          <a:bodyPr/>
          <a:lstStyle/>
          <a:p>
            <a:pPr eaLnBrk="1" hangingPunct="1">
              <a:spcAft>
                <a:spcPts val="1200"/>
              </a:spcAft>
              <a:defRPr/>
            </a:pPr>
            <a:r>
              <a:rPr lang="en-US" sz="1800" dirty="0" smtClean="0"/>
              <a:t>Fully sponsored (9)</a:t>
            </a:r>
          </a:p>
          <a:p>
            <a:pPr lvl="1" eaLnBrk="1" hangingPunct="1">
              <a:spcBef>
                <a:spcPct val="15000"/>
              </a:spcBef>
              <a:defRPr/>
            </a:pPr>
            <a:r>
              <a:rPr lang="it-IT" altLang="ja-JP" sz="1600" dirty="0" smtClean="0">
                <a:solidFill>
                  <a:srgbClr val="88201F"/>
                </a:solidFill>
              </a:rPr>
              <a:t>ARSO</a:t>
            </a:r>
            <a:r>
              <a:rPr lang="it-IT" altLang="ja-JP" sz="1600" dirty="0" smtClean="0"/>
              <a:t>	</a:t>
            </a:r>
            <a:r>
              <a:rPr lang="it-IT" altLang="ja-JP" sz="1600" dirty="0" smtClean="0"/>
              <a:t>   IEEE </a:t>
            </a:r>
            <a:r>
              <a:rPr lang="it-IT" altLang="ja-JP" sz="1600" dirty="0" smtClean="0"/>
              <a:t>Workshop on </a:t>
            </a:r>
            <a:r>
              <a:rPr lang="it-IT" altLang="ja-JP" sz="1600" dirty="0" smtClean="0">
                <a:solidFill>
                  <a:srgbClr val="0000CC"/>
                </a:solidFill>
              </a:rPr>
              <a:t>Advanced Robotics and its Social Impacts</a:t>
            </a:r>
          </a:p>
          <a:p>
            <a:pPr lvl="1" eaLnBrk="1" hangingPunct="1">
              <a:spcBef>
                <a:spcPct val="15000"/>
              </a:spcBef>
              <a:defRPr/>
            </a:pPr>
            <a:r>
              <a:rPr lang="it-IT" altLang="ja-JP" sz="1600" dirty="0" smtClean="0">
                <a:solidFill>
                  <a:srgbClr val="88201F"/>
                </a:solidFill>
              </a:rPr>
              <a:t>CASE</a:t>
            </a:r>
            <a:r>
              <a:rPr lang="it-IT" altLang="ja-JP" sz="1600" dirty="0" smtClean="0"/>
              <a:t>	</a:t>
            </a:r>
            <a:r>
              <a:rPr lang="it-IT" altLang="ja-JP" sz="1600" dirty="0" smtClean="0"/>
              <a:t>   IEEE </a:t>
            </a:r>
            <a:r>
              <a:rPr lang="it-IT" altLang="ja-JP" sz="1600" dirty="0" smtClean="0"/>
              <a:t>International Conference on </a:t>
            </a:r>
            <a:r>
              <a:rPr lang="it-IT" altLang="ja-JP" sz="1600" dirty="0" smtClean="0">
                <a:solidFill>
                  <a:srgbClr val="0000CC"/>
                </a:solidFill>
              </a:rPr>
              <a:t>Automation</a:t>
            </a:r>
            <a:r>
              <a:rPr lang="it-IT" altLang="ja-JP" sz="1600" dirty="0" smtClean="0"/>
              <a:t> Science and </a:t>
            </a:r>
            <a:r>
              <a:rPr lang="it-IT" altLang="ja-JP" sz="1600" dirty="0" smtClean="0"/>
              <a:t>			   	</a:t>
            </a:r>
            <a:r>
              <a:rPr lang="it-IT" altLang="ja-JP" sz="1600" dirty="0" err="1" smtClean="0"/>
              <a:t>Engineering</a:t>
            </a:r>
            <a:endParaRPr lang="it-IT" altLang="ja-JP" sz="1600" dirty="0" smtClean="0"/>
          </a:p>
          <a:p>
            <a:pPr lvl="1" eaLnBrk="1" hangingPunct="1">
              <a:spcBef>
                <a:spcPct val="15000"/>
              </a:spcBef>
              <a:defRPr/>
            </a:pPr>
            <a:r>
              <a:rPr lang="it-IT" altLang="ja-JP" sz="1600" dirty="0" smtClean="0">
                <a:solidFill>
                  <a:srgbClr val="88201F"/>
                </a:solidFill>
              </a:rPr>
              <a:t>CIRA</a:t>
            </a:r>
            <a:r>
              <a:rPr lang="it-IT" altLang="ja-JP" sz="1600" dirty="0" smtClean="0"/>
              <a:t>	</a:t>
            </a:r>
            <a:r>
              <a:rPr lang="it-IT" altLang="ja-JP" sz="1600" dirty="0" smtClean="0"/>
              <a:t>   IEEE </a:t>
            </a:r>
            <a:r>
              <a:rPr lang="it-IT" altLang="ja-JP" sz="1600" dirty="0" smtClean="0"/>
              <a:t>International Symposium on </a:t>
            </a:r>
            <a:r>
              <a:rPr lang="it-IT" altLang="ja-JP" sz="1600" dirty="0" smtClean="0">
                <a:solidFill>
                  <a:srgbClr val="0000CC"/>
                </a:solidFill>
              </a:rPr>
              <a:t>Computational Intelligence</a:t>
            </a:r>
            <a:r>
              <a:rPr lang="it-IT" altLang="ja-JP" sz="1600" dirty="0" smtClean="0"/>
              <a:t> </a:t>
            </a:r>
            <a:r>
              <a:rPr lang="it-IT" altLang="ja-JP" sz="1600" dirty="0" smtClean="0"/>
              <a:t>		   	in </a:t>
            </a:r>
            <a:r>
              <a:rPr lang="it-IT" altLang="ja-JP" sz="1600" dirty="0" err="1" smtClean="0"/>
              <a:t>Robotics</a:t>
            </a:r>
            <a:r>
              <a:rPr lang="it-IT" altLang="ja-JP" sz="1600" dirty="0" smtClean="0"/>
              <a:t> and </a:t>
            </a:r>
            <a:r>
              <a:rPr lang="it-IT" altLang="ja-JP" sz="1600" dirty="0" smtClean="0"/>
              <a:t>Automation</a:t>
            </a:r>
          </a:p>
          <a:p>
            <a:pPr lvl="1" eaLnBrk="1" hangingPunct="1">
              <a:spcBef>
                <a:spcPct val="15000"/>
              </a:spcBef>
              <a:defRPr/>
            </a:pPr>
            <a:r>
              <a:rPr lang="it-IT" altLang="ja-JP" sz="1600" dirty="0" smtClean="0">
                <a:solidFill>
                  <a:srgbClr val="88201F"/>
                </a:solidFill>
              </a:rPr>
              <a:t>Haptics	</a:t>
            </a:r>
            <a:r>
              <a:rPr lang="it-IT" altLang="ja-JP" sz="1600" dirty="0" smtClean="0">
                <a:solidFill>
                  <a:srgbClr val="88201F"/>
                </a:solidFill>
              </a:rPr>
              <a:t>   </a:t>
            </a:r>
            <a:r>
              <a:rPr lang="it-IT" altLang="ja-JP" sz="1600" dirty="0" smtClean="0"/>
              <a:t>IEEE </a:t>
            </a:r>
            <a:r>
              <a:rPr lang="it-IT" altLang="ja-JP" sz="1600" dirty="0" smtClean="0">
                <a:solidFill>
                  <a:srgbClr val="0000CC"/>
                </a:solidFill>
              </a:rPr>
              <a:t>Haptics</a:t>
            </a:r>
            <a:r>
              <a:rPr lang="it-IT" altLang="ja-JP" sz="1600" dirty="0" smtClean="0"/>
              <a:t> Symposium</a:t>
            </a:r>
          </a:p>
          <a:p>
            <a:pPr lvl="1" eaLnBrk="1" hangingPunct="1">
              <a:spcBef>
                <a:spcPct val="15000"/>
              </a:spcBef>
              <a:defRPr/>
            </a:pPr>
            <a:r>
              <a:rPr lang="it-IT" altLang="ja-JP" sz="1600" dirty="0" err="1" smtClean="0">
                <a:solidFill>
                  <a:srgbClr val="88201F"/>
                </a:solidFill>
              </a:rPr>
              <a:t>Humanoids</a:t>
            </a:r>
            <a:r>
              <a:rPr lang="it-IT" altLang="ja-JP" sz="1600" dirty="0" smtClean="0">
                <a:solidFill>
                  <a:srgbClr val="88201F"/>
                </a:solidFill>
              </a:rPr>
              <a:t>  </a:t>
            </a:r>
            <a:r>
              <a:rPr lang="it-IT" altLang="ja-JP" sz="1600" dirty="0" smtClean="0"/>
              <a:t>IEEE-RAS </a:t>
            </a:r>
            <a:r>
              <a:rPr lang="it-IT" altLang="ja-JP" sz="1600" dirty="0" smtClean="0"/>
              <a:t>International Conference on </a:t>
            </a:r>
            <a:r>
              <a:rPr lang="it-IT" altLang="ja-JP" sz="1600" dirty="0" smtClean="0">
                <a:solidFill>
                  <a:srgbClr val="0000CC"/>
                </a:solidFill>
              </a:rPr>
              <a:t>Humanoid Robots</a:t>
            </a:r>
          </a:p>
          <a:p>
            <a:pPr lvl="1" eaLnBrk="1" hangingPunct="1">
              <a:spcBef>
                <a:spcPct val="15000"/>
              </a:spcBef>
              <a:defRPr/>
            </a:pPr>
            <a:r>
              <a:rPr lang="it-IT" altLang="ja-JP" sz="1600" b="1" dirty="0" smtClean="0">
                <a:solidFill>
                  <a:srgbClr val="88201F"/>
                </a:solidFill>
              </a:rPr>
              <a:t>ICRA</a:t>
            </a:r>
            <a:r>
              <a:rPr lang="it-IT" altLang="ja-JP" sz="1600" b="1" dirty="0" smtClean="0"/>
              <a:t>	</a:t>
            </a:r>
            <a:r>
              <a:rPr lang="it-IT" altLang="ja-JP" sz="1600" b="1" dirty="0" smtClean="0"/>
              <a:t>   IEEE </a:t>
            </a:r>
            <a:r>
              <a:rPr lang="it-IT" altLang="ja-JP" sz="1600" b="1" dirty="0" smtClean="0"/>
              <a:t>International Conference on Robotics and   			</a:t>
            </a:r>
            <a:r>
              <a:rPr lang="it-IT" altLang="ja-JP" sz="1600" b="1" dirty="0" smtClean="0"/>
              <a:t>  	 Automation</a:t>
            </a:r>
            <a:endParaRPr lang="it-IT" altLang="ja-JP" sz="1600" b="1" dirty="0" smtClean="0"/>
          </a:p>
          <a:p>
            <a:pPr lvl="1" eaLnBrk="1" hangingPunct="1">
              <a:spcBef>
                <a:spcPct val="15000"/>
              </a:spcBef>
              <a:defRPr/>
            </a:pPr>
            <a:r>
              <a:rPr lang="it-IT" altLang="ja-JP" sz="1600" dirty="0" smtClean="0">
                <a:solidFill>
                  <a:srgbClr val="88201F"/>
                </a:solidFill>
              </a:rPr>
              <a:t>ISAM</a:t>
            </a:r>
            <a:r>
              <a:rPr lang="it-IT" altLang="ja-JP" sz="1600" dirty="0" smtClean="0"/>
              <a:t>	</a:t>
            </a:r>
            <a:r>
              <a:rPr lang="it-IT" altLang="ja-JP" sz="1600" dirty="0" smtClean="0"/>
              <a:t>   IEEE </a:t>
            </a:r>
            <a:r>
              <a:rPr lang="it-IT" altLang="ja-JP" sz="1600" dirty="0" smtClean="0"/>
              <a:t>International Symposium on </a:t>
            </a:r>
            <a:r>
              <a:rPr lang="it-IT" altLang="ja-JP" sz="1600" dirty="0" smtClean="0">
                <a:solidFill>
                  <a:srgbClr val="0000CC"/>
                </a:solidFill>
              </a:rPr>
              <a:t>Assembly </a:t>
            </a:r>
            <a:r>
              <a:rPr lang="it-IT" altLang="ja-JP" sz="1600" dirty="0" smtClean="0">
                <a:solidFill>
                  <a:srgbClr val="0000CC"/>
                </a:solidFill>
              </a:rPr>
              <a:t>and Manufacturing</a:t>
            </a:r>
            <a:endParaRPr lang="it-IT" altLang="ja-JP" sz="1600" dirty="0" smtClean="0">
              <a:solidFill>
                <a:srgbClr val="0000CC"/>
              </a:solidFill>
            </a:endParaRPr>
          </a:p>
          <a:p>
            <a:pPr lvl="1" eaLnBrk="1" hangingPunct="1">
              <a:spcBef>
                <a:spcPct val="15000"/>
              </a:spcBef>
              <a:defRPr/>
            </a:pPr>
            <a:r>
              <a:rPr lang="it-IT" altLang="ja-JP" sz="1600" dirty="0" smtClean="0">
                <a:solidFill>
                  <a:srgbClr val="88201F"/>
                </a:solidFill>
              </a:rPr>
              <a:t>MEMS</a:t>
            </a:r>
            <a:r>
              <a:rPr lang="it-IT" altLang="ja-JP" sz="1600" dirty="0" smtClean="0"/>
              <a:t>	</a:t>
            </a:r>
            <a:r>
              <a:rPr lang="it-IT" altLang="ja-JP" sz="1600" dirty="0" smtClean="0"/>
              <a:t>   IEEE </a:t>
            </a:r>
            <a:r>
              <a:rPr lang="it-IT" altLang="ja-JP" sz="1600" dirty="0" smtClean="0"/>
              <a:t>International Conference on </a:t>
            </a:r>
            <a:r>
              <a:rPr lang="it-IT" altLang="ja-JP" sz="1600" dirty="0" smtClean="0">
                <a:solidFill>
                  <a:srgbClr val="0000CC"/>
                </a:solidFill>
              </a:rPr>
              <a:t>Micro Electro </a:t>
            </a:r>
            <a:r>
              <a:rPr lang="it-IT" altLang="ja-JP" sz="1600" dirty="0" err="1" smtClean="0">
                <a:solidFill>
                  <a:srgbClr val="0000CC"/>
                </a:solidFill>
              </a:rPr>
              <a:t>Mechanical</a:t>
            </a:r>
            <a:r>
              <a:rPr lang="it-IT" altLang="ja-JP" sz="1600" dirty="0" smtClean="0">
                <a:solidFill>
                  <a:srgbClr val="0000CC"/>
                </a:solidFill>
              </a:rPr>
              <a:t> </a:t>
            </a:r>
            <a:r>
              <a:rPr lang="it-IT" altLang="ja-JP" sz="1600" dirty="0" smtClean="0">
                <a:solidFill>
                  <a:srgbClr val="0000CC"/>
                </a:solidFill>
              </a:rPr>
              <a:t>			   	Systems</a:t>
            </a:r>
            <a:endParaRPr lang="it-IT" altLang="ja-JP" sz="1600" dirty="0" smtClean="0">
              <a:solidFill>
                <a:srgbClr val="0000CC"/>
              </a:solidFill>
            </a:endParaRPr>
          </a:p>
          <a:p>
            <a:pPr lvl="1" eaLnBrk="1" hangingPunct="1">
              <a:spcBef>
                <a:spcPct val="15000"/>
              </a:spcBef>
              <a:defRPr/>
            </a:pPr>
            <a:r>
              <a:rPr lang="it-IT" altLang="ja-JP" sz="1600" dirty="0" smtClean="0">
                <a:solidFill>
                  <a:srgbClr val="88201F"/>
                </a:solidFill>
              </a:rPr>
              <a:t>SSRR</a:t>
            </a:r>
            <a:r>
              <a:rPr lang="it-IT" altLang="ja-JP" sz="1600" dirty="0" smtClean="0"/>
              <a:t>	</a:t>
            </a:r>
            <a:r>
              <a:rPr lang="it-IT" altLang="ja-JP" sz="1600" dirty="0" smtClean="0"/>
              <a:t>   IEEE </a:t>
            </a:r>
            <a:r>
              <a:rPr lang="it-IT" altLang="ja-JP" sz="1600" dirty="0" smtClean="0"/>
              <a:t>International Symposium on </a:t>
            </a:r>
            <a:r>
              <a:rPr lang="it-IT" altLang="ja-JP" sz="1600" dirty="0" smtClean="0">
                <a:solidFill>
                  <a:srgbClr val="0000CC"/>
                </a:solidFill>
              </a:rPr>
              <a:t>Safety, Security, and Rescue </a:t>
            </a:r>
            <a:r>
              <a:rPr lang="it-IT" altLang="ja-JP" sz="1600" dirty="0" smtClean="0">
                <a:solidFill>
                  <a:srgbClr val="0000CC"/>
                </a:solidFill>
              </a:rPr>
              <a:t>		   	</a:t>
            </a:r>
            <a:r>
              <a:rPr lang="it-IT" altLang="ja-JP" sz="1600" dirty="0" err="1" smtClean="0">
                <a:solidFill>
                  <a:srgbClr val="0000CC"/>
                </a:solidFill>
              </a:rPr>
              <a:t>Robotics</a:t>
            </a:r>
            <a:endParaRPr lang="it-IT" altLang="ja-JP" sz="1600" dirty="0" smtClean="0">
              <a:solidFill>
                <a:srgbClr val="0000CC"/>
              </a:solidFill>
            </a:endParaRPr>
          </a:p>
          <a:p>
            <a:pPr marL="457200" lvl="1" indent="0" eaLnBrk="1" hangingPunct="1">
              <a:spcBef>
                <a:spcPct val="15000"/>
              </a:spcBef>
              <a:buFontTx/>
              <a:buNone/>
              <a:defRPr/>
            </a:pPr>
            <a:endParaRPr lang="it-IT" sz="1400" dirty="0" smtClean="0"/>
          </a:p>
          <a:p>
            <a:pPr marL="457200" lvl="1" indent="0" eaLnBrk="1" hangingPunct="1">
              <a:spcBef>
                <a:spcPct val="15000"/>
              </a:spcBef>
              <a:buFontTx/>
              <a:buNone/>
              <a:defRPr/>
            </a:pPr>
            <a:endParaRPr lang="it-IT" sz="1400" dirty="0" smtClean="0"/>
          </a:p>
          <a:p>
            <a:pPr marL="457200" lvl="1" indent="0" eaLnBrk="1" hangingPunct="1">
              <a:spcBef>
                <a:spcPct val="15000"/>
              </a:spcBef>
              <a:buFontTx/>
              <a:buNone/>
              <a:defRPr/>
            </a:pPr>
            <a:r>
              <a:rPr lang="it-IT" sz="1400" dirty="0" smtClean="0"/>
              <a:t>	</a:t>
            </a:r>
            <a:endParaRPr lang="en-US" sz="1400" dirty="0" smtClean="0"/>
          </a:p>
        </p:txBody>
      </p:sp>
      <p:sp>
        <p:nvSpPr>
          <p:cNvPr id="20484" name="Rectangle 6"/>
          <p:cNvSpPr>
            <a:spLocks/>
          </p:cNvSpPr>
          <p:nvPr/>
        </p:nvSpPr>
        <p:spPr bwMode="auto">
          <a:xfrm>
            <a:off x="2032000" y="5610225"/>
            <a:ext cx="5065713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eaLnBrk="1" hangingPunct="1">
              <a:spcBef>
                <a:spcPts val="550"/>
              </a:spcBef>
            </a:pPr>
            <a:r>
              <a:rPr lang="en-US" b="1" i="1">
                <a:solidFill>
                  <a:srgbClr val="88201F"/>
                </a:solidFill>
                <a:ea typeface="ヒラギノ角ゴ Pro W3" pitchFamily="1" charset="-128"/>
                <a:cs typeface="Arial" charset="0"/>
                <a:sym typeface="Arial" charset="0"/>
              </a:rPr>
              <a:t>http://www.ieee-ras.org/calendar</a:t>
            </a:r>
          </a:p>
        </p:txBody>
      </p:sp>
    </p:spTree>
    <p:extLst>
      <p:ext uri="{BB962C8B-B14F-4D97-AF65-F5344CB8AC3E}">
        <p14:creationId xmlns:p14="http://schemas.microsoft.com/office/powerpoint/2010/main" val="49945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06588" y="474663"/>
            <a:ext cx="5295900" cy="606425"/>
          </a:xfrm>
        </p:spPr>
        <p:txBody>
          <a:bodyPr/>
          <a:lstStyle/>
          <a:p>
            <a:pPr eaLnBrk="1" hangingPunct="1"/>
            <a:r>
              <a:rPr lang="en-US" sz="4000" smtClean="0"/>
              <a:t>RAS Conferences</a:t>
            </a:r>
            <a:endParaRPr lang="it-IT" altLang="ja-JP" sz="4000" baseline="30000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41300" y="1282700"/>
            <a:ext cx="8623300" cy="4305300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US" sz="1800" dirty="0" smtClean="0"/>
              <a:t>Partially sponsored (15)</a:t>
            </a:r>
          </a:p>
          <a:p>
            <a:pPr lvl="1" eaLnBrk="1" hangingPunct="1">
              <a:spcBef>
                <a:spcPct val="15000"/>
              </a:spcBef>
              <a:buFont typeface="Wingdings" pitchFamily="2" charset="2"/>
              <a:buNone/>
            </a:pPr>
            <a:r>
              <a:rPr lang="it-IT" altLang="ja-JP" sz="1200" dirty="0" smtClean="0">
                <a:solidFill>
                  <a:srgbClr val="990000"/>
                </a:solidFill>
              </a:rPr>
              <a:t>70%</a:t>
            </a:r>
            <a:r>
              <a:rPr lang="it-IT" altLang="ja-JP" sz="1200" dirty="0" smtClean="0"/>
              <a:t>	</a:t>
            </a:r>
            <a:r>
              <a:rPr lang="it-IT" altLang="ja-JP" sz="1200" dirty="0" smtClean="0">
                <a:solidFill>
                  <a:srgbClr val="990000"/>
                </a:solidFill>
              </a:rPr>
              <a:t>MFI</a:t>
            </a:r>
            <a:r>
              <a:rPr lang="it-IT" altLang="ja-JP" sz="1200" dirty="0" smtClean="0"/>
              <a:t>	IEEE International Conference on </a:t>
            </a:r>
            <a:r>
              <a:rPr lang="it-IT" altLang="ja-JP" sz="1200" dirty="0" smtClean="0">
                <a:solidFill>
                  <a:srgbClr val="0000CC"/>
                </a:solidFill>
              </a:rPr>
              <a:t>Multisensor Fusion and Integration</a:t>
            </a:r>
            <a:r>
              <a:rPr lang="it-IT" altLang="ja-JP" sz="1200" dirty="0" smtClean="0"/>
              <a:t> for Intelligent 			Systems</a:t>
            </a:r>
          </a:p>
          <a:p>
            <a:pPr lvl="1" eaLnBrk="1" hangingPunct="1">
              <a:spcBef>
                <a:spcPct val="15000"/>
              </a:spcBef>
              <a:buFont typeface="Wingdings" pitchFamily="2" charset="2"/>
              <a:buNone/>
            </a:pPr>
            <a:r>
              <a:rPr lang="it-IT" altLang="ja-JP" sz="1200" dirty="0" smtClean="0">
                <a:solidFill>
                  <a:srgbClr val="990000"/>
                </a:solidFill>
              </a:rPr>
              <a:t>60% WHC	</a:t>
            </a:r>
            <a:r>
              <a:rPr lang="it-IT" altLang="ja-JP" sz="1200" dirty="0" smtClean="0"/>
              <a:t>World </a:t>
            </a:r>
            <a:r>
              <a:rPr lang="it-IT" altLang="ja-JP" sz="1200" dirty="0" smtClean="0">
                <a:solidFill>
                  <a:srgbClr val="0000CC"/>
                </a:solidFill>
              </a:rPr>
              <a:t>Haptics</a:t>
            </a:r>
            <a:r>
              <a:rPr lang="it-IT" altLang="ja-JP" sz="1200" dirty="0" smtClean="0"/>
              <a:t> Conference </a:t>
            </a:r>
          </a:p>
          <a:p>
            <a:pPr lvl="1" eaLnBrk="1" hangingPunct="1">
              <a:spcBef>
                <a:spcPct val="15000"/>
              </a:spcBef>
              <a:buFont typeface="Wingdings" pitchFamily="2" charset="2"/>
              <a:buNone/>
            </a:pPr>
            <a:r>
              <a:rPr lang="it-IT" altLang="ja-JP" sz="1200" dirty="0" smtClean="0">
                <a:solidFill>
                  <a:srgbClr val="990000"/>
                </a:solidFill>
              </a:rPr>
              <a:t>50%</a:t>
            </a:r>
            <a:r>
              <a:rPr lang="it-IT" altLang="ja-JP" sz="1200" dirty="0" smtClean="0"/>
              <a:t> </a:t>
            </a:r>
            <a:r>
              <a:rPr lang="it-IT" altLang="ja-JP" sz="1200" dirty="0" smtClean="0">
                <a:solidFill>
                  <a:srgbClr val="990000"/>
                </a:solidFill>
              </a:rPr>
              <a:t>BioRob</a:t>
            </a:r>
            <a:r>
              <a:rPr lang="it-IT" altLang="ja-JP" sz="1200" dirty="0" smtClean="0"/>
              <a:t>	IEEE International Conference on </a:t>
            </a:r>
            <a:r>
              <a:rPr lang="it-IT" altLang="ja-JP" sz="1200" dirty="0" smtClean="0">
                <a:solidFill>
                  <a:srgbClr val="0000CC"/>
                </a:solidFill>
              </a:rPr>
              <a:t>Biomedical Robotics and Biomechatronics</a:t>
            </a:r>
          </a:p>
          <a:p>
            <a:pPr lvl="1" eaLnBrk="1" hangingPunct="1">
              <a:spcBef>
                <a:spcPct val="15000"/>
              </a:spcBef>
              <a:buFontTx/>
              <a:buNone/>
            </a:pPr>
            <a:r>
              <a:rPr lang="it-IT" altLang="ja-JP" sz="1200" dirty="0" smtClean="0">
                <a:solidFill>
                  <a:srgbClr val="88201F"/>
                </a:solidFill>
              </a:rPr>
              <a:t>50% ICORR</a:t>
            </a:r>
            <a:r>
              <a:rPr lang="it-IT" altLang="ja-JP" sz="1200" dirty="0" smtClean="0"/>
              <a:t>	IEEE International Conference on </a:t>
            </a:r>
            <a:r>
              <a:rPr lang="it-IT" altLang="ja-JP" sz="1200" dirty="0" smtClean="0">
                <a:solidFill>
                  <a:srgbClr val="0000CC"/>
                </a:solidFill>
              </a:rPr>
              <a:t>Rehabilitation Robotics</a:t>
            </a:r>
            <a:endParaRPr lang="it-IT" altLang="ja-JP" sz="1200" dirty="0" smtClean="0">
              <a:solidFill>
                <a:srgbClr val="990000"/>
              </a:solidFill>
            </a:endParaRPr>
          </a:p>
          <a:p>
            <a:pPr lvl="1" eaLnBrk="1" hangingPunct="1">
              <a:spcBef>
                <a:spcPct val="15000"/>
              </a:spcBef>
              <a:buFont typeface="Wingdings" pitchFamily="2" charset="2"/>
              <a:buNone/>
            </a:pPr>
            <a:r>
              <a:rPr lang="it-IT" altLang="ja-JP" sz="1200" dirty="0" smtClean="0">
                <a:solidFill>
                  <a:srgbClr val="990000"/>
                </a:solidFill>
              </a:rPr>
              <a:t>50%</a:t>
            </a:r>
            <a:r>
              <a:rPr lang="it-IT" altLang="ja-JP" sz="1200" dirty="0" smtClean="0"/>
              <a:t> </a:t>
            </a:r>
            <a:r>
              <a:rPr lang="it-IT" altLang="ja-JP" sz="1200" dirty="0" smtClean="0">
                <a:solidFill>
                  <a:srgbClr val="990000"/>
                </a:solidFill>
              </a:rPr>
              <a:t>CYBER</a:t>
            </a:r>
            <a:r>
              <a:rPr lang="it-IT" altLang="ja-JP" sz="1200" dirty="0" smtClean="0"/>
              <a:t> 	IEEE International Conference on </a:t>
            </a:r>
            <a:r>
              <a:rPr lang="it-IT" altLang="ja-JP" sz="1200" dirty="0" smtClean="0">
                <a:solidFill>
                  <a:srgbClr val="0000CC"/>
                </a:solidFill>
              </a:rPr>
              <a:t>Cyber Technology</a:t>
            </a:r>
            <a:r>
              <a:rPr lang="it-IT" altLang="ja-JP" sz="1200" dirty="0" smtClean="0"/>
              <a:t> in Automation, Control, and 				Intelligent Systems</a:t>
            </a:r>
          </a:p>
          <a:p>
            <a:pPr lvl="1" eaLnBrk="1" hangingPunct="1">
              <a:spcBef>
                <a:spcPct val="15000"/>
              </a:spcBef>
              <a:buFontTx/>
              <a:buNone/>
            </a:pPr>
            <a:r>
              <a:rPr lang="it-IT" altLang="ja-JP" sz="1200" dirty="0" smtClean="0">
                <a:solidFill>
                  <a:srgbClr val="990000"/>
                </a:solidFill>
              </a:rPr>
              <a:t>50%	ROBIO</a:t>
            </a:r>
            <a:r>
              <a:rPr lang="it-IT" altLang="ja-JP" sz="1200" dirty="0" smtClean="0"/>
              <a:t>	IEEE International Conference on </a:t>
            </a:r>
            <a:r>
              <a:rPr lang="it-IT" altLang="ja-JP" sz="1200" dirty="0" smtClean="0">
                <a:solidFill>
                  <a:srgbClr val="0000CC"/>
                </a:solidFill>
              </a:rPr>
              <a:t>Robotics and Biomimetics</a:t>
            </a:r>
          </a:p>
          <a:p>
            <a:pPr lvl="1" eaLnBrk="1" hangingPunct="1">
              <a:spcBef>
                <a:spcPct val="15000"/>
              </a:spcBef>
              <a:buFont typeface="Wingdings" pitchFamily="2" charset="2"/>
              <a:buNone/>
            </a:pPr>
            <a:r>
              <a:rPr lang="it-IT" altLang="ja-JP" sz="1200" dirty="0" smtClean="0">
                <a:solidFill>
                  <a:srgbClr val="990000"/>
                </a:solidFill>
              </a:rPr>
              <a:t>40%	HRI</a:t>
            </a:r>
            <a:r>
              <a:rPr lang="it-IT" altLang="ja-JP" sz="1200" dirty="0" smtClean="0"/>
              <a:t>	ACM/IEEE International Conference on </a:t>
            </a:r>
            <a:r>
              <a:rPr lang="it-IT" altLang="ja-JP" sz="1200" dirty="0" smtClean="0">
                <a:solidFill>
                  <a:srgbClr val="0000CC"/>
                </a:solidFill>
              </a:rPr>
              <a:t>Human-Robot Interaction</a:t>
            </a:r>
          </a:p>
          <a:p>
            <a:pPr lvl="1" eaLnBrk="1" hangingPunct="1">
              <a:spcBef>
                <a:spcPct val="15000"/>
              </a:spcBef>
              <a:buFont typeface="Wingdings" pitchFamily="2" charset="2"/>
              <a:buNone/>
            </a:pPr>
            <a:r>
              <a:rPr lang="it-IT" altLang="ja-JP" sz="1200" dirty="0" smtClean="0">
                <a:solidFill>
                  <a:srgbClr val="990000"/>
                </a:solidFill>
              </a:rPr>
              <a:t>35%	RO-MAN</a:t>
            </a:r>
            <a:r>
              <a:rPr lang="it-IT" altLang="ja-JP" sz="1200" dirty="0" smtClean="0"/>
              <a:t>	IEEE International Symposium on </a:t>
            </a:r>
            <a:r>
              <a:rPr lang="it-IT" altLang="ja-JP" sz="1200" dirty="0" smtClean="0">
                <a:solidFill>
                  <a:srgbClr val="0000CC"/>
                </a:solidFill>
              </a:rPr>
              <a:t>Robot and Human Interactive Communication</a:t>
            </a:r>
            <a:endParaRPr lang="en-US" sz="1600" dirty="0" smtClean="0"/>
          </a:p>
          <a:p>
            <a:pPr lvl="1" eaLnBrk="1" hangingPunct="1">
              <a:spcBef>
                <a:spcPct val="15000"/>
              </a:spcBef>
              <a:buFont typeface="Wingdings" pitchFamily="2" charset="2"/>
              <a:buNone/>
            </a:pPr>
            <a:r>
              <a:rPr lang="it-IT" altLang="ja-JP" sz="1200" dirty="0" smtClean="0">
                <a:solidFill>
                  <a:srgbClr val="990000"/>
                </a:solidFill>
              </a:rPr>
              <a:t>33%	AIM</a:t>
            </a:r>
            <a:r>
              <a:rPr lang="it-IT" altLang="ja-JP" sz="1200" dirty="0" smtClean="0"/>
              <a:t>	IEEE/ASME International Conference on </a:t>
            </a:r>
            <a:r>
              <a:rPr lang="it-IT" altLang="ja-JP" sz="1200" dirty="0" smtClean="0">
                <a:solidFill>
                  <a:srgbClr val="0000CC"/>
                </a:solidFill>
              </a:rPr>
              <a:t>Advanced Intelligent Mechatronics</a:t>
            </a:r>
          </a:p>
          <a:p>
            <a:pPr lvl="1" eaLnBrk="1" hangingPunct="1">
              <a:spcBef>
                <a:spcPct val="15000"/>
              </a:spcBef>
              <a:buFont typeface="Wingdings" pitchFamily="2" charset="2"/>
              <a:buNone/>
            </a:pPr>
            <a:r>
              <a:rPr lang="it-IT" altLang="ja-JP" sz="1200" dirty="0" smtClean="0">
                <a:solidFill>
                  <a:srgbClr val="990000"/>
                </a:solidFill>
              </a:rPr>
              <a:t>30%</a:t>
            </a:r>
            <a:r>
              <a:rPr lang="it-IT" altLang="ja-JP" sz="1200" dirty="0" smtClean="0"/>
              <a:t>	</a:t>
            </a:r>
            <a:r>
              <a:rPr lang="it-IT" altLang="ja-JP" sz="1200" dirty="0" smtClean="0">
                <a:solidFill>
                  <a:srgbClr val="990000"/>
                </a:solidFill>
              </a:rPr>
              <a:t>ICAL</a:t>
            </a:r>
            <a:r>
              <a:rPr lang="it-IT" altLang="ja-JP" sz="1200" b="1" dirty="0" smtClean="0"/>
              <a:t>	</a:t>
            </a:r>
            <a:r>
              <a:rPr lang="it-IT" altLang="ja-JP" sz="1200" dirty="0" smtClean="0"/>
              <a:t>IEEE International Conference on </a:t>
            </a:r>
            <a:r>
              <a:rPr lang="it-IT" altLang="ja-JP" sz="1200" dirty="0" smtClean="0">
                <a:solidFill>
                  <a:srgbClr val="0000CC"/>
                </a:solidFill>
              </a:rPr>
              <a:t>Automation and Logistics</a:t>
            </a:r>
            <a:endParaRPr lang="it-IT" altLang="ja-JP" sz="1200" b="1" dirty="0" smtClean="0"/>
          </a:p>
          <a:p>
            <a:pPr lvl="1" eaLnBrk="1" hangingPunct="1">
              <a:spcBef>
                <a:spcPct val="15000"/>
              </a:spcBef>
              <a:buFont typeface="Wingdings" pitchFamily="2" charset="2"/>
              <a:buNone/>
            </a:pPr>
            <a:r>
              <a:rPr lang="it-IT" altLang="ja-JP" sz="1200" dirty="0" smtClean="0">
                <a:solidFill>
                  <a:srgbClr val="990000"/>
                </a:solidFill>
              </a:rPr>
              <a:t>30%	ICIA</a:t>
            </a:r>
            <a:r>
              <a:rPr lang="it-IT" altLang="ja-JP" sz="1200" dirty="0" smtClean="0"/>
              <a:t>	IEEE International Conference on </a:t>
            </a:r>
            <a:r>
              <a:rPr lang="it-IT" altLang="ja-JP" sz="1200" dirty="0" smtClean="0">
                <a:solidFill>
                  <a:srgbClr val="0000CC"/>
                </a:solidFill>
              </a:rPr>
              <a:t>Information and Automation</a:t>
            </a:r>
          </a:p>
          <a:p>
            <a:pPr lvl="1" eaLnBrk="1" hangingPunct="1">
              <a:spcBef>
                <a:spcPct val="15000"/>
              </a:spcBef>
              <a:buFont typeface="Wingdings" pitchFamily="2" charset="2"/>
              <a:buNone/>
            </a:pPr>
            <a:r>
              <a:rPr lang="it-IT" altLang="ja-JP" sz="1200" b="1" dirty="0" smtClean="0">
                <a:solidFill>
                  <a:srgbClr val="990000"/>
                </a:solidFill>
              </a:rPr>
              <a:t>25%	IROS</a:t>
            </a:r>
            <a:r>
              <a:rPr lang="it-IT" altLang="ja-JP" sz="1200" b="1" dirty="0" smtClean="0"/>
              <a:t>	IEEE/RSJ International Conference on Intelligent Robots and Systems</a:t>
            </a:r>
          </a:p>
          <a:p>
            <a:pPr lvl="1" eaLnBrk="1" hangingPunct="1">
              <a:spcBef>
                <a:spcPct val="15000"/>
              </a:spcBef>
              <a:buFont typeface="Wingdings" pitchFamily="2" charset="2"/>
              <a:buNone/>
            </a:pPr>
            <a:r>
              <a:rPr lang="it-IT" altLang="ja-JP" sz="1200" dirty="0" smtClean="0">
                <a:solidFill>
                  <a:srgbClr val="990000"/>
                </a:solidFill>
              </a:rPr>
              <a:t>25%	ICMA</a:t>
            </a:r>
            <a:r>
              <a:rPr lang="it-IT" altLang="ja-JP" sz="1200" dirty="0" smtClean="0"/>
              <a:t>	IEEE International Conference on </a:t>
            </a:r>
            <a:r>
              <a:rPr lang="it-IT" altLang="ja-JP" sz="1200" dirty="0" smtClean="0">
                <a:solidFill>
                  <a:srgbClr val="0000CC"/>
                </a:solidFill>
              </a:rPr>
              <a:t>Mechatronics and Automation</a:t>
            </a:r>
          </a:p>
          <a:p>
            <a:pPr lvl="1" eaLnBrk="1" hangingPunct="1">
              <a:spcBef>
                <a:spcPct val="15000"/>
              </a:spcBef>
              <a:buFont typeface="Wingdings" pitchFamily="2" charset="2"/>
              <a:buNone/>
            </a:pPr>
            <a:r>
              <a:rPr lang="it-IT" altLang="ja-JP" sz="1200" dirty="0" smtClean="0">
                <a:solidFill>
                  <a:srgbClr val="990000"/>
                </a:solidFill>
              </a:rPr>
              <a:t>25%	SII</a:t>
            </a:r>
            <a:r>
              <a:rPr lang="it-IT" altLang="ja-JP" sz="1200" dirty="0" smtClean="0"/>
              <a:t>	IEEE/SICE International Symposium on </a:t>
            </a:r>
            <a:r>
              <a:rPr lang="it-IT" altLang="ja-JP" sz="1200" dirty="0" smtClean="0">
                <a:solidFill>
                  <a:srgbClr val="0000CC"/>
                </a:solidFill>
              </a:rPr>
              <a:t>System Integration</a:t>
            </a:r>
          </a:p>
          <a:p>
            <a:pPr lvl="1" eaLnBrk="1" hangingPunct="1">
              <a:spcBef>
                <a:spcPct val="15000"/>
              </a:spcBef>
              <a:buFont typeface="Wingdings" pitchFamily="2" charset="2"/>
              <a:buNone/>
            </a:pPr>
            <a:r>
              <a:rPr lang="it-IT" altLang="ja-JP" sz="1200" dirty="0" smtClean="0">
                <a:solidFill>
                  <a:srgbClr val="990000"/>
                </a:solidFill>
              </a:rPr>
              <a:t>20%	MHS</a:t>
            </a:r>
            <a:r>
              <a:rPr lang="it-IT" altLang="ja-JP" sz="1200" dirty="0" smtClean="0"/>
              <a:t>	International Conference on </a:t>
            </a:r>
            <a:r>
              <a:rPr lang="it-IT" altLang="ja-JP" sz="1200" dirty="0" smtClean="0">
                <a:solidFill>
                  <a:srgbClr val="0000CC"/>
                </a:solidFill>
              </a:rPr>
              <a:t>Micro-Nano Mechatronics and Human Science</a:t>
            </a:r>
          </a:p>
          <a:p>
            <a:pPr lvl="1" eaLnBrk="1" hangingPunct="1">
              <a:spcBef>
                <a:spcPct val="15000"/>
              </a:spcBef>
              <a:buFont typeface="Wingdings" pitchFamily="2" charset="2"/>
              <a:buNone/>
            </a:pPr>
            <a:endParaRPr lang="en-US" sz="1200" dirty="0" smtClean="0"/>
          </a:p>
        </p:txBody>
      </p:sp>
      <p:sp>
        <p:nvSpPr>
          <p:cNvPr id="21508" name="TextBox 5"/>
          <p:cNvSpPr txBox="1">
            <a:spLocks noChangeArrowheads="1"/>
          </p:cNvSpPr>
          <p:nvPr/>
        </p:nvSpPr>
        <p:spPr bwMode="auto">
          <a:xfrm>
            <a:off x="1754188" y="5385031"/>
            <a:ext cx="61245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Verdana" pitchFamily="34" charset="0"/>
              </a:rPr>
              <a:t>IROS 2013 will be held in </a:t>
            </a:r>
            <a:r>
              <a:rPr lang="en-US" sz="1400" dirty="0" smtClean="0">
                <a:solidFill>
                  <a:schemeClr val="tx2"/>
                </a:solidFill>
                <a:latin typeface="Verdana" pitchFamily="34" charset="0"/>
              </a:rPr>
              <a:t>Tokyo, Japan, November 3-7, </a:t>
            </a:r>
            <a:r>
              <a:rPr lang="en-US" sz="1400" dirty="0">
                <a:solidFill>
                  <a:schemeClr val="tx2"/>
                </a:solidFill>
                <a:latin typeface="Verdana" pitchFamily="34" charset="0"/>
              </a:rPr>
              <a:t>2013</a:t>
            </a:r>
          </a:p>
          <a:p>
            <a:pPr algn="ctr"/>
            <a:endParaRPr lang="en-US" sz="1400" dirty="0" smtClean="0">
              <a:solidFill>
                <a:schemeClr val="tx2"/>
              </a:solidFill>
              <a:latin typeface="Verdana" pitchFamily="34" charset="0"/>
            </a:endParaRPr>
          </a:p>
          <a:p>
            <a:pPr algn="ctr"/>
            <a:r>
              <a:rPr lang="en-US" sz="1400" dirty="0" smtClean="0">
                <a:solidFill>
                  <a:schemeClr val="tx2"/>
                </a:solidFill>
                <a:latin typeface="Verdana" pitchFamily="34" charset="0"/>
              </a:rPr>
              <a:t>10</a:t>
            </a:r>
            <a:r>
              <a:rPr lang="en-US" sz="1400" dirty="0">
                <a:solidFill>
                  <a:schemeClr val="tx2"/>
                </a:solidFill>
                <a:latin typeface="Verdana" pitchFamily="34" charset="0"/>
              </a:rPr>
              <a:t>+ technically cosponsored conferences</a:t>
            </a:r>
          </a:p>
        </p:txBody>
      </p:sp>
    </p:spTree>
    <p:extLst>
      <p:ext uri="{BB962C8B-B14F-4D97-AF65-F5344CB8AC3E}">
        <p14:creationId xmlns:p14="http://schemas.microsoft.com/office/powerpoint/2010/main" val="199857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B006FB-B89B-4028-82A8-0EADC4DCD4FF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39738" y="474663"/>
            <a:ext cx="8248650" cy="606425"/>
          </a:xfrm>
        </p:spPr>
        <p:txBody>
          <a:bodyPr/>
          <a:lstStyle/>
          <a:p>
            <a:pPr algn="ctr" eaLnBrk="1" hangingPunct="1"/>
            <a:r>
              <a:rPr lang="en-US" sz="4000" smtClean="0"/>
              <a:t>RAS Publications</a:t>
            </a:r>
            <a:endParaRPr lang="it-IT" altLang="ja-JP" sz="4000" smtClean="0"/>
          </a:p>
        </p:txBody>
      </p:sp>
      <p:sp>
        <p:nvSpPr>
          <p:cNvPr id="20484" name="Content Placeholder 2"/>
          <p:cNvSpPr txBox="1">
            <a:spLocks/>
          </p:cNvSpPr>
          <p:nvPr/>
        </p:nvSpPr>
        <p:spPr bwMode="auto">
          <a:xfrm>
            <a:off x="749300" y="1512888"/>
            <a:ext cx="7772400" cy="430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chemeClr val="bg2"/>
              </a:buClr>
              <a:buSzPct val="80000"/>
              <a:buFontTx/>
              <a:buBlip>
                <a:blip r:embed="rId2"/>
              </a:buBlip>
            </a:pPr>
            <a:r>
              <a:rPr lang="en-US" sz="2200" i="1" dirty="0">
                <a:solidFill>
                  <a:schemeClr val="tx2"/>
                </a:solidFill>
                <a:latin typeface="Verdana" pitchFamily="34" charset="0"/>
              </a:rPr>
              <a:t>IEEE Robotics and Automation Magazine</a:t>
            </a:r>
          </a:p>
          <a:p>
            <a:pPr marL="457200" indent="-457200">
              <a:spcBef>
                <a:spcPct val="20000"/>
              </a:spcBef>
              <a:buClr>
                <a:schemeClr val="bg2"/>
              </a:buClr>
              <a:buSzPct val="80000"/>
              <a:buFontTx/>
              <a:buBlip>
                <a:blip r:embed="rId2"/>
              </a:buBlip>
            </a:pPr>
            <a:r>
              <a:rPr lang="en-US" sz="2200" dirty="0">
                <a:solidFill>
                  <a:schemeClr val="tx2"/>
                </a:solidFill>
                <a:latin typeface="Verdana" pitchFamily="34" charset="0"/>
              </a:rPr>
              <a:t>Two Journals:</a:t>
            </a:r>
          </a:p>
          <a:p>
            <a:pPr marL="914400" lvl="1" indent="-457200">
              <a:spcBef>
                <a:spcPct val="20000"/>
              </a:spcBef>
              <a:buClr>
                <a:srgbClr val="595959"/>
              </a:buClr>
              <a:buFontTx/>
              <a:buChar char="–"/>
            </a:pPr>
            <a:r>
              <a:rPr lang="en-US" sz="2000" i="1" dirty="0">
                <a:solidFill>
                  <a:schemeClr val="tx2"/>
                </a:solidFill>
              </a:rPr>
              <a:t>IEEE Transactions on Robotics</a:t>
            </a:r>
          </a:p>
          <a:p>
            <a:pPr marL="914400" lvl="1" indent="-457200">
              <a:spcBef>
                <a:spcPct val="20000"/>
              </a:spcBef>
              <a:buClr>
                <a:srgbClr val="595959"/>
              </a:buClr>
              <a:buFontTx/>
              <a:buChar char="–"/>
            </a:pPr>
            <a:r>
              <a:rPr lang="en-US" sz="2000" i="1" dirty="0">
                <a:solidFill>
                  <a:schemeClr val="tx2"/>
                </a:solidFill>
              </a:rPr>
              <a:t>IEEE Transactions on Automation Science and Engineering</a:t>
            </a:r>
            <a:endParaRPr lang="en-US" sz="2000" i="1" dirty="0">
              <a:solidFill>
                <a:schemeClr val="tx2"/>
              </a:solidFill>
              <a:latin typeface="Verdana" pitchFamily="34" charset="0"/>
            </a:endParaRPr>
          </a:p>
          <a:p>
            <a:pPr marL="457200" indent="-457200">
              <a:spcBef>
                <a:spcPct val="20000"/>
              </a:spcBef>
              <a:buClr>
                <a:schemeClr val="bg2"/>
              </a:buClr>
              <a:buSzPct val="80000"/>
              <a:buFontTx/>
              <a:buBlip>
                <a:blip r:embed="rId2"/>
              </a:buBlip>
            </a:pPr>
            <a:r>
              <a:rPr lang="en-US" sz="2200" dirty="0">
                <a:solidFill>
                  <a:schemeClr val="tx2"/>
                </a:solidFill>
                <a:latin typeface="Verdana" pitchFamily="34" charset="0"/>
              </a:rPr>
              <a:t>Co-sponsor of 7 other journals with other IEEE and non-IEEE organizations (+ 4 technical </a:t>
            </a:r>
            <a:r>
              <a:rPr lang="en-US" sz="2200" dirty="0" smtClean="0">
                <a:solidFill>
                  <a:schemeClr val="tx2"/>
                </a:solidFill>
                <a:latin typeface="Verdana" pitchFamily="34" charset="0"/>
              </a:rPr>
              <a:t>co-sponsorships)</a:t>
            </a:r>
            <a:endParaRPr lang="en-US" sz="2200" dirty="0">
              <a:solidFill>
                <a:schemeClr val="tx2"/>
              </a:solidFill>
              <a:latin typeface="Verdana" pitchFamily="34" charset="0"/>
            </a:endParaRPr>
          </a:p>
          <a:p>
            <a:pPr marL="457200" indent="-457200">
              <a:spcBef>
                <a:spcPct val="20000"/>
              </a:spcBef>
              <a:buClr>
                <a:schemeClr val="bg2"/>
              </a:buClr>
              <a:buSzPct val="80000"/>
              <a:buFontTx/>
              <a:buBlip>
                <a:blip r:embed="rId2"/>
              </a:buBlip>
            </a:pPr>
            <a:r>
              <a:rPr lang="en-US" sz="2200" dirty="0">
                <a:solidFill>
                  <a:schemeClr val="tx2"/>
                </a:solidFill>
                <a:latin typeface="Verdana" pitchFamily="34" charset="0"/>
              </a:rPr>
              <a:t>RAS Society Members</a:t>
            </a:r>
          </a:p>
          <a:p>
            <a:pPr marL="914400" lvl="1" indent="-457200">
              <a:spcBef>
                <a:spcPct val="20000"/>
              </a:spcBef>
              <a:buClr>
                <a:srgbClr val="595959"/>
              </a:buClr>
              <a:buFontTx/>
              <a:buChar char="–"/>
            </a:pPr>
            <a:r>
              <a:rPr lang="en-US" sz="2000" dirty="0">
                <a:solidFill>
                  <a:schemeClr val="tx2"/>
                </a:solidFill>
              </a:rPr>
              <a:t>Serve as editors and reviewers</a:t>
            </a:r>
          </a:p>
          <a:p>
            <a:pPr marL="914400" lvl="1" indent="-457200">
              <a:spcBef>
                <a:spcPct val="20000"/>
              </a:spcBef>
              <a:buClr>
                <a:srgbClr val="595959"/>
              </a:buClr>
              <a:buFontTx/>
              <a:buChar char="–"/>
            </a:pPr>
            <a:r>
              <a:rPr lang="en-US" sz="2000" dirty="0">
                <a:solidFill>
                  <a:schemeClr val="tx2"/>
                </a:solidFill>
              </a:rPr>
              <a:t>Oversee both technical and financial aspects of RAS publications</a:t>
            </a:r>
          </a:p>
          <a:p>
            <a:pPr marL="914400" lvl="1" indent="-457200">
              <a:spcBef>
                <a:spcPct val="20000"/>
              </a:spcBef>
              <a:buClr>
                <a:schemeClr val="bg2"/>
              </a:buClr>
              <a:buSzPct val="80000"/>
            </a:pPr>
            <a:endParaRPr lang="en-US" sz="2000" dirty="0">
              <a:solidFill>
                <a:schemeClr val="tx2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5F55A9-CF52-46F1-AB8D-E7929304390D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9225" y="474663"/>
            <a:ext cx="8831263" cy="606425"/>
          </a:xfrm>
        </p:spPr>
        <p:txBody>
          <a:bodyPr/>
          <a:lstStyle/>
          <a:p>
            <a:pPr algn="ctr" eaLnBrk="1" hangingPunct="1"/>
            <a:r>
              <a:rPr lang="en-US" sz="2800" i="1" smtClean="0"/>
              <a:t>IEEE Robotics and Automation Magazine</a:t>
            </a:r>
            <a:endParaRPr lang="it-IT" altLang="ja-JP" sz="2800" i="1" smtClean="0"/>
          </a:p>
        </p:txBody>
      </p:sp>
      <p:sp>
        <p:nvSpPr>
          <p:cNvPr id="21508" name="Content Placeholder 2"/>
          <p:cNvSpPr txBox="1">
            <a:spLocks/>
          </p:cNvSpPr>
          <p:nvPr/>
        </p:nvSpPr>
        <p:spPr bwMode="auto">
          <a:xfrm>
            <a:off x="749300" y="1379538"/>
            <a:ext cx="4214813" cy="430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chemeClr val="bg2"/>
              </a:buClr>
              <a:buSzPct val="80000"/>
              <a:buFontTx/>
              <a:buBlip>
                <a:blip r:embed="rId2"/>
              </a:buBlip>
            </a:pPr>
            <a:r>
              <a:rPr lang="en-US" sz="2000">
                <a:solidFill>
                  <a:schemeClr val="tx2"/>
                </a:solidFill>
                <a:latin typeface="Verdana" pitchFamily="34" charset="0"/>
              </a:rPr>
              <a:t>Implementations of cutting-edge Robotics and Automation technology</a:t>
            </a:r>
          </a:p>
          <a:p>
            <a:pPr marL="457200" indent="-457200">
              <a:spcBef>
                <a:spcPct val="20000"/>
              </a:spcBef>
              <a:buClr>
                <a:schemeClr val="bg2"/>
              </a:buClr>
              <a:buSzPct val="80000"/>
            </a:pPr>
            <a:endParaRPr lang="en-US" sz="1400">
              <a:solidFill>
                <a:schemeClr val="tx2"/>
              </a:solidFill>
              <a:latin typeface="Verdana" pitchFamily="34" charset="0"/>
            </a:endParaRPr>
          </a:p>
          <a:p>
            <a:pPr marL="457200" indent="-457200">
              <a:spcBef>
                <a:spcPct val="20000"/>
              </a:spcBef>
              <a:buClr>
                <a:schemeClr val="bg2"/>
              </a:buClr>
              <a:buSzPct val="80000"/>
              <a:buFontTx/>
              <a:buBlip>
                <a:blip r:embed="rId2"/>
              </a:buBlip>
            </a:pPr>
            <a:r>
              <a:rPr lang="en-US" sz="2000">
                <a:solidFill>
                  <a:schemeClr val="tx2"/>
                </a:solidFill>
                <a:latin typeface="Verdana" pitchFamily="34" charset="0"/>
              </a:rPr>
              <a:t>Tutorials by leading researchers and educators</a:t>
            </a:r>
          </a:p>
          <a:p>
            <a:pPr marL="457200" indent="-457200">
              <a:spcBef>
                <a:spcPct val="20000"/>
              </a:spcBef>
              <a:buClr>
                <a:schemeClr val="bg2"/>
              </a:buClr>
              <a:buSzPct val="80000"/>
            </a:pPr>
            <a:endParaRPr lang="en-US" sz="1400">
              <a:solidFill>
                <a:schemeClr val="tx2"/>
              </a:solidFill>
              <a:latin typeface="Verdana" pitchFamily="34" charset="0"/>
            </a:endParaRPr>
          </a:p>
          <a:p>
            <a:pPr marL="457200" indent="-457200">
              <a:spcBef>
                <a:spcPct val="20000"/>
              </a:spcBef>
              <a:buClr>
                <a:schemeClr val="bg2"/>
              </a:buClr>
              <a:buSzPct val="80000"/>
              <a:buFontTx/>
              <a:buBlip>
                <a:blip r:embed="rId2"/>
              </a:buBlip>
            </a:pPr>
            <a:r>
              <a:rPr lang="en-US" sz="2000">
                <a:solidFill>
                  <a:schemeClr val="tx2"/>
                </a:solidFill>
                <a:latin typeface="Verdana" pitchFamily="34" charset="0"/>
              </a:rPr>
              <a:t>Research, education, industry, student, and society news</a:t>
            </a:r>
          </a:p>
          <a:p>
            <a:pPr marL="457200" indent="-457200">
              <a:spcBef>
                <a:spcPct val="20000"/>
              </a:spcBef>
              <a:buClr>
                <a:schemeClr val="bg2"/>
              </a:buClr>
              <a:buSzPct val="80000"/>
            </a:pPr>
            <a:endParaRPr lang="en-US" sz="1400">
              <a:solidFill>
                <a:schemeClr val="tx2"/>
              </a:solidFill>
              <a:latin typeface="Verdana" pitchFamily="34" charset="0"/>
            </a:endParaRPr>
          </a:p>
          <a:p>
            <a:pPr marL="457200" indent="-457200">
              <a:spcBef>
                <a:spcPct val="20000"/>
              </a:spcBef>
              <a:buClr>
                <a:schemeClr val="bg2"/>
              </a:buClr>
              <a:buSzPct val="80000"/>
              <a:buFontTx/>
              <a:buBlip>
                <a:blip r:embed="rId2"/>
              </a:buBlip>
            </a:pPr>
            <a:r>
              <a:rPr lang="en-US" sz="2000">
                <a:solidFill>
                  <a:schemeClr val="tx2"/>
                </a:solidFill>
                <a:latin typeface="Verdana" pitchFamily="34" charset="0"/>
              </a:rPr>
              <a:t>Special issues on topics of current interest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047" y="1279526"/>
            <a:ext cx="3320167" cy="4508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D55338-12CE-4D65-9F5E-FFE9DADCC60C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4963" y="341313"/>
            <a:ext cx="8458200" cy="606425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RAS </a:t>
            </a:r>
            <a:r>
              <a:rPr lang="en-US" dirty="0" smtClean="0"/>
              <a:t>Transactions</a:t>
            </a:r>
            <a:endParaRPr lang="it-IT" altLang="ja-JP" dirty="0" smtClean="0"/>
          </a:p>
        </p:txBody>
      </p:sp>
      <p:sp>
        <p:nvSpPr>
          <p:cNvPr id="22532" name="Content Placeholder 2"/>
          <p:cNvSpPr txBox="1">
            <a:spLocks/>
          </p:cNvSpPr>
          <p:nvPr/>
        </p:nvSpPr>
        <p:spPr bwMode="auto">
          <a:xfrm>
            <a:off x="301625" y="1217613"/>
            <a:ext cx="5397500" cy="211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chemeClr val="bg2"/>
              </a:buClr>
              <a:buSzPct val="80000"/>
              <a:buFontTx/>
              <a:buBlip>
                <a:blip r:embed="rId2"/>
              </a:buBlip>
            </a:pPr>
            <a:r>
              <a:rPr lang="en-US" i="1">
                <a:solidFill>
                  <a:schemeClr val="tx2"/>
                </a:solidFill>
                <a:latin typeface="Verdana" pitchFamily="34" charset="0"/>
              </a:rPr>
              <a:t>IEEE Transactions on Robotics</a:t>
            </a:r>
          </a:p>
          <a:p>
            <a:pPr marL="914400" lvl="1" indent="-457200">
              <a:spcBef>
                <a:spcPct val="20000"/>
              </a:spcBef>
              <a:buClr>
                <a:srgbClr val="595959"/>
              </a:buClr>
              <a:buFontTx/>
              <a:buChar char="–"/>
            </a:pPr>
            <a:r>
              <a:rPr lang="en-US" sz="2000">
                <a:solidFill>
                  <a:schemeClr val="tx2"/>
                </a:solidFill>
              </a:rPr>
              <a:t>Founded in 1985 as IEEE Journal of Robotics &amp; Automation</a:t>
            </a:r>
          </a:p>
          <a:p>
            <a:pPr marL="914400" lvl="1" indent="-457200">
              <a:spcBef>
                <a:spcPct val="20000"/>
              </a:spcBef>
              <a:buClr>
                <a:srgbClr val="595959"/>
              </a:buClr>
              <a:buFontTx/>
              <a:buChar char="–"/>
            </a:pPr>
            <a:r>
              <a:rPr lang="en-US" sz="2000">
                <a:solidFill>
                  <a:schemeClr val="tx2"/>
                </a:solidFill>
              </a:rPr>
              <a:t>Annually rated among the top publications in Robotics (</a:t>
            </a:r>
            <a:r>
              <a:rPr lang="en-US" sz="2000" i="1">
                <a:solidFill>
                  <a:schemeClr val="tx2"/>
                </a:solidFill>
              </a:rPr>
              <a:t>Thomson Journal Citation Reports</a:t>
            </a:r>
            <a:r>
              <a:rPr lang="en-US" sz="2000">
                <a:solidFill>
                  <a:schemeClr val="tx2"/>
                </a:solidFill>
              </a:rPr>
              <a:t>)</a:t>
            </a:r>
          </a:p>
          <a:p>
            <a:pPr marL="457200" indent="-457200">
              <a:spcBef>
                <a:spcPct val="20000"/>
              </a:spcBef>
              <a:buClr>
                <a:schemeClr val="bg2"/>
              </a:buClr>
              <a:buSzPct val="80000"/>
            </a:pPr>
            <a:endParaRPr lang="en-US" sz="200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22535" name="Content Placeholder 2"/>
          <p:cNvSpPr txBox="1">
            <a:spLocks/>
          </p:cNvSpPr>
          <p:nvPr/>
        </p:nvSpPr>
        <p:spPr bwMode="auto">
          <a:xfrm>
            <a:off x="3281363" y="3587750"/>
            <a:ext cx="5862637" cy="211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chemeClr val="bg2"/>
              </a:buClr>
              <a:buSzPct val="80000"/>
              <a:buFontTx/>
              <a:buBlip>
                <a:blip r:embed="rId2"/>
              </a:buBlip>
            </a:pPr>
            <a:r>
              <a:rPr lang="en-US" i="1" dirty="0">
                <a:solidFill>
                  <a:schemeClr val="tx2"/>
                </a:solidFill>
                <a:latin typeface="Verdana" pitchFamily="34" charset="0"/>
              </a:rPr>
              <a:t>IEEE Transactions on Automation Science </a:t>
            </a:r>
            <a:r>
              <a:rPr lang="en-US" i="1" dirty="0" smtClean="0">
                <a:solidFill>
                  <a:schemeClr val="tx2"/>
                </a:solidFill>
                <a:latin typeface="Verdana" pitchFamily="34" charset="0"/>
              </a:rPr>
              <a:t>and </a:t>
            </a:r>
            <a:r>
              <a:rPr lang="en-US" i="1" dirty="0">
                <a:solidFill>
                  <a:schemeClr val="tx2"/>
                </a:solidFill>
                <a:latin typeface="Verdana" pitchFamily="34" charset="0"/>
              </a:rPr>
              <a:t>Engineering</a:t>
            </a:r>
          </a:p>
          <a:p>
            <a:pPr marL="914400" lvl="1" indent="-457200">
              <a:spcBef>
                <a:spcPct val="20000"/>
              </a:spcBef>
              <a:buClr>
                <a:srgbClr val="595959"/>
              </a:buClr>
              <a:buFontTx/>
              <a:buChar char="–"/>
            </a:pPr>
            <a:r>
              <a:rPr lang="en-US" sz="2000" dirty="0">
                <a:solidFill>
                  <a:schemeClr val="tx2"/>
                </a:solidFill>
              </a:rPr>
              <a:t>Founded in 2004</a:t>
            </a:r>
          </a:p>
          <a:p>
            <a:pPr marL="914400" lvl="1" indent="-457200">
              <a:spcBef>
                <a:spcPct val="20000"/>
              </a:spcBef>
              <a:buClr>
                <a:srgbClr val="595959"/>
              </a:buClr>
              <a:buFontTx/>
              <a:buChar char="–"/>
            </a:pPr>
            <a:r>
              <a:rPr lang="en-US" sz="2000" dirty="0">
                <a:solidFill>
                  <a:schemeClr val="tx2"/>
                </a:solidFill>
              </a:rPr>
              <a:t>Built a solid reputation for publishing</a:t>
            </a:r>
          </a:p>
          <a:p>
            <a:pPr marL="914400" lvl="1" indent="-457200">
              <a:spcBef>
                <a:spcPct val="20000"/>
              </a:spcBef>
              <a:buClr>
                <a:srgbClr val="595959"/>
              </a:buClr>
            </a:pPr>
            <a:r>
              <a:rPr lang="en-US" sz="2000" dirty="0">
                <a:solidFill>
                  <a:schemeClr val="tx2"/>
                </a:solidFill>
              </a:rPr>
              <a:t>	high quality research results in the automation area</a:t>
            </a:r>
            <a:endParaRPr lang="en-US" sz="20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191" y="1054623"/>
            <a:ext cx="1877728" cy="243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62" y="3422958"/>
            <a:ext cx="1877727" cy="243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D62819-11A9-49E3-B29E-FD5FB0D3EE40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35050" y="474663"/>
            <a:ext cx="7059613" cy="606425"/>
          </a:xfrm>
        </p:spPr>
        <p:txBody>
          <a:bodyPr/>
          <a:lstStyle/>
          <a:p>
            <a:pPr algn="ctr" eaLnBrk="1" hangingPunct="1"/>
            <a:r>
              <a:rPr lang="en-US" smtClean="0"/>
              <a:t>RAS Co-sponsored Journals</a:t>
            </a:r>
            <a:endParaRPr lang="it-IT" altLang="ja-JP" smtClean="0"/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27188" y="1273175"/>
            <a:ext cx="5867400" cy="2625725"/>
          </a:xfrm>
        </p:spPr>
        <p:txBody>
          <a:bodyPr/>
          <a:lstStyle/>
          <a:p>
            <a:pPr eaLnBrk="1" hangingPunct="1"/>
            <a:r>
              <a:rPr lang="en-US" sz="2000" i="1" smtClean="0"/>
              <a:t>IEEE Transactions on Haptics</a:t>
            </a:r>
          </a:p>
          <a:p>
            <a:pPr eaLnBrk="1" hangingPunct="1"/>
            <a:r>
              <a:rPr lang="en-US" sz="2000" i="1" smtClean="0"/>
              <a:t>IEEE/ASME Transactions on Mechatronics</a:t>
            </a:r>
          </a:p>
          <a:p>
            <a:pPr eaLnBrk="1" hangingPunct="1"/>
            <a:r>
              <a:rPr lang="en-US" sz="2000" i="1" smtClean="0"/>
              <a:t>IEEE/ASME Journal of MEMS</a:t>
            </a:r>
          </a:p>
          <a:p>
            <a:pPr eaLnBrk="1" hangingPunct="1"/>
            <a:r>
              <a:rPr lang="en-US" sz="2000" i="1" smtClean="0"/>
              <a:t>IEEE Transactions on NanoBioscience</a:t>
            </a:r>
          </a:p>
          <a:p>
            <a:pPr eaLnBrk="1" hangingPunct="1"/>
            <a:r>
              <a:rPr lang="en-US" sz="2000" i="1" smtClean="0"/>
              <a:t>IEEE Transactions on Nanotechnology</a:t>
            </a:r>
          </a:p>
          <a:p>
            <a:pPr eaLnBrk="1" hangingPunct="1"/>
            <a:r>
              <a:rPr lang="en-US" sz="2000" i="1" smtClean="0"/>
              <a:t>IEEE Sensors Journal</a:t>
            </a:r>
          </a:p>
          <a:p>
            <a:pPr eaLnBrk="1" hangingPunct="1"/>
            <a:r>
              <a:rPr lang="en-US" sz="2000" i="1" smtClean="0"/>
              <a:t>IEEE Systems Journal</a:t>
            </a:r>
          </a:p>
          <a:p>
            <a:pPr lvl="1" eaLnBrk="1" hangingPunct="1"/>
            <a:endParaRPr lang="en-US" sz="2000" i="1" smtClean="0"/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0425" y="4138613"/>
            <a:ext cx="2897188" cy="165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9175" y="4162425"/>
            <a:ext cx="4032250" cy="1562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0EC826-565E-4112-8E6B-968C00490C37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39738" y="474663"/>
            <a:ext cx="8248650" cy="606425"/>
          </a:xfrm>
        </p:spPr>
        <p:txBody>
          <a:bodyPr/>
          <a:lstStyle/>
          <a:p>
            <a:pPr algn="ctr" eaLnBrk="1" hangingPunct="1"/>
            <a:r>
              <a:rPr lang="en-US" sz="4000" smtClean="0"/>
              <a:t>Technical Activities</a:t>
            </a:r>
            <a:endParaRPr lang="it-IT" altLang="ja-JP" sz="4000" smtClean="0"/>
          </a:p>
        </p:txBody>
      </p:sp>
      <p:sp>
        <p:nvSpPr>
          <p:cNvPr id="24580" name="Content Placeholder 2"/>
          <p:cNvSpPr txBox="1">
            <a:spLocks/>
          </p:cNvSpPr>
          <p:nvPr/>
        </p:nvSpPr>
        <p:spPr bwMode="auto">
          <a:xfrm>
            <a:off x="749300" y="1379538"/>
            <a:ext cx="8037513" cy="430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chemeClr val="bg2"/>
              </a:buClr>
              <a:buSzPct val="80000"/>
              <a:buFontTx/>
              <a:buBlip>
                <a:blip r:embed="rId2"/>
              </a:buBlip>
            </a:pPr>
            <a:r>
              <a:rPr lang="en-US" sz="2200" dirty="0">
                <a:solidFill>
                  <a:schemeClr val="tx2"/>
                </a:solidFill>
                <a:latin typeface="Verdana" pitchFamily="34" charset="0"/>
              </a:rPr>
              <a:t>IEEE-RAS Distinguished Lecturers</a:t>
            </a:r>
          </a:p>
          <a:p>
            <a:pPr marL="914400" lvl="1" indent="-457200">
              <a:spcBef>
                <a:spcPct val="20000"/>
              </a:spcBef>
              <a:buClr>
                <a:srgbClr val="595959"/>
              </a:buClr>
              <a:buFontTx/>
              <a:buChar char="–"/>
            </a:pPr>
            <a:r>
              <a:rPr lang="en-US" sz="2000" dirty="0">
                <a:solidFill>
                  <a:schemeClr val="tx2"/>
                </a:solidFill>
              </a:rPr>
              <a:t>RAS </a:t>
            </a:r>
            <a:r>
              <a:rPr lang="en-US" sz="2000" dirty="0" smtClean="0">
                <a:solidFill>
                  <a:schemeClr val="tx2"/>
                </a:solidFill>
              </a:rPr>
              <a:t>travel </a:t>
            </a:r>
            <a:r>
              <a:rPr lang="en-US" sz="2000" dirty="0">
                <a:solidFill>
                  <a:schemeClr val="tx2"/>
                </a:solidFill>
              </a:rPr>
              <a:t>support for IEEE-RAS Distinguished Lecturers to visit local chapters</a:t>
            </a:r>
          </a:p>
          <a:p>
            <a:pPr marL="914400" lvl="1" indent="-457200">
              <a:spcBef>
                <a:spcPct val="20000"/>
              </a:spcBef>
              <a:buClr>
                <a:srgbClr val="595959"/>
              </a:buClr>
              <a:buFontTx/>
              <a:buChar char="–"/>
            </a:pPr>
            <a:r>
              <a:rPr lang="en-US" sz="2000" dirty="0">
                <a:solidFill>
                  <a:schemeClr val="tx2"/>
                </a:solidFill>
              </a:rPr>
              <a:t>Distinguished Lecturers </a:t>
            </a:r>
            <a:r>
              <a:rPr lang="en-US" sz="2000" dirty="0" smtClean="0">
                <a:solidFill>
                  <a:schemeClr val="tx2"/>
                </a:solidFill>
              </a:rPr>
              <a:t>available </a:t>
            </a:r>
            <a:r>
              <a:rPr lang="en-US" sz="2000" dirty="0">
                <a:solidFill>
                  <a:schemeClr val="tx2"/>
                </a:solidFill>
              </a:rPr>
              <a:t>from Asia and Oceania, the Americas, and Europe</a:t>
            </a:r>
            <a:endParaRPr lang="en-US" sz="2000" i="1" dirty="0">
              <a:solidFill>
                <a:srgbClr val="88201F"/>
              </a:solidFill>
              <a:latin typeface="Verdana" pitchFamily="34" charset="0"/>
            </a:endParaRPr>
          </a:p>
          <a:p>
            <a:pPr marL="457200" indent="-457200">
              <a:spcBef>
                <a:spcPct val="20000"/>
              </a:spcBef>
              <a:buClr>
                <a:schemeClr val="bg2"/>
              </a:buClr>
              <a:buSzPct val="80000"/>
              <a:buFontTx/>
              <a:buBlip>
                <a:blip r:embed="rId2"/>
              </a:buBlip>
            </a:pPr>
            <a:r>
              <a:rPr lang="en-US" sz="2200" dirty="0">
                <a:solidFill>
                  <a:schemeClr val="tx2"/>
                </a:solidFill>
                <a:latin typeface="Verdana" pitchFamily="34" charset="0"/>
              </a:rPr>
              <a:t>IEEE-RAS Technical Committees</a:t>
            </a:r>
          </a:p>
          <a:p>
            <a:pPr marL="914400" lvl="1" indent="-457200">
              <a:spcBef>
                <a:spcPct val="20000"/>
              </a:spcBef>
              <a:buClr>
                <a:srgbClr val="595959"/>
              </a:buClr>
              <a:buFontTx/>
              <a:buChar char="–"/>
            </a:pPr>
            <a:r>
              <a:rPr lang="en-US" sz="2000" dirty="0" smtClean="0">
                <a:solidFill>
                  <a:schemeClr val="tx2"/>
                </a:solidFill>
              </a:rPr>
              <a:t>28 </a:t>
            </a:r>
            <a:r>
              <a:rPr lang="en-US" sz="2000" dirty="0">
                <a:solidFill>
                  <a:schemeClr val="tx2"/>
                </a:solidFill>
              </a:rPr>
              <a:t>committees to promote technical activities across the diverse field of robotics and automation</a:t>
            </a:r>
          </a:p>
          <a:p>
            <a:pPr marL="914400" lvl="1" indent="-457200">
              <a:spcBef>
                <a:spcPct val="20000"/>
              </a:spcBef>
              <a:buClr>
                <a:srgbClr val="595959"/>
              </a:buClr>
              <a:buFontTx/>
              <a:buChar char="–"/>
            </a:pPr>
            <a:r>
              <a:rPr lang="en-US" sz="2000" dirty="0">
                <a:solidFill>
                  <a:schemeClr val="tx2"/>
                </a:solidFill>
              </a:rPr>
              <a:t>Opportunity to network with colleagues who share similar research interests</a:t>
            </a:r>
          </a:p>
          <a:p>
            <a:pPr marL="914400" lvl="1" indent="-457200">
              <a:spcBef>
                <a:spcPct val="20000"/>
              </a:spcBef>
              <a:buClr>
                <a:srgbClr val="595959"/>
              </a:buClr>
              <a:buFontTx/>
              <a:buChar char="–"/>
            </a:pPr>
            <a:r>
              <a:rPr lang="en-US" sz="2000" dirty="0">
                <a:solidFill>
                  <a:schemeClr val="tx2"/>
                </a:solidFill>
              </a:rPr>
              <a:t>Activities include workshops &amp; tutorials, conferences, special issues of journals, web portal</a:t>
            </a:r>
          </a:p>
        </p:txBody>
      </p:sp>
      <p:sp>
        <p:nvSpPr>
          <p:cNvPr id="24581" name="Rectangle 4"/>
          <p:cNvSpPr>
            <a:spLocks noChangeArrowheads="1"/>
          </p:cNvSpPr>
          <p:nvPr/>
        </p:nvSpPr>
        <p:spPr bwMode="auto">
          <a:xfrm>
            <a:off x="1558925" y="5626100"/>
            <a:ext cx="599916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i="1">
                <a:solidFill>
                  <a:srgbClr val="88201F"/>
                </a:solidFill>
              </a:rPr>
              <a:t>http://www.ieee-ras.org/technical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E18193-53F2-43F4-83B7-8C645CC5E294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39738" y="474663"/>
            <a:ext cx="8248650" cy="606425"/>
          </a:xfrm>
        </p:spPr>
        <p:txBody>
          <a:bodyPr/>
          <a:lstStyle/>
          <a:p>
            <a:pPr algn="ctr" eaLnBrk="1" hangingPunct="1"/>
            <a:r>
              <a:rPr lang="en-US" sz="2800" smtClean="0"/>
              <a:t>Member Activities:</a:t>
            </a:r>
            <a:br>
              <a:rPr lang="en-US" sz="2800" smtClean="0"/>
            </a:br>
            <a:r>
              <a:rPr lang="en-US" sz="2800" smtClean="0"/>
              <a:t>Local and Student Chapters</a:t>
            </a:r>
            <a:endParaRPr lang="it-IT" altLang="ja-JP" sz="2800" smtClean="0"/>
          </a:p>
        </p:txBody>
      </p:sp>
      <p:sp>
        <p:nvSpPr>
          <p:cNvPr id="28676" name="Content Placeholder 2"/>
          <p:cNvSpPr txBox="1">
            <a:spLocks/>
          </p:cNvSpPr>
          <p:nvPr/>
        </p:nvSpPr>
        <p:spPr bwMode="auto">
          <a:xfrm>
            <a:off x="493713" y="1490663"/>
            <a:ext cx="8234362" cy="430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chemeClr val="bg2"/>
              </a:buClr>
              <a:buSzPct val="80000"/>
              <a:buFontTx/>
              <a:buBlip>
                <a:blip r:embed="rId3"/>
              </a:buBlip>
            </a:pPr>
            <a:r>
              <a:rPr lang="en-US" dirty="0">
                <a:solidFill>
                  <a:schemeClr val="tx2"/>
                </a:solidFill>
                <a:latin typeface="Verdana" pitchFamily="34" charset="0"/>
              </a:rPr>
              <a:t>Local communities of R&amp;A professionals and students</a:t>
            </a:r>
          </a:p>
          <a:p>
            <a:pPr marL="914400" lvl="1" indent="-457200">
              <a:spcBef>
                <a:spcPct val="20000"/>
              </a:spcBef>
              <a:buClr>
                <a:srgbClr val="595959"/>
              </a:buClr>
              <a:buFontTx/>
              <a:buChar char="–"/>
            </a:pPr>
            <a:r>
              <a:rPr lang="en-US" sz="2000" dirty="0">
                <a:solidFill>
                  <a:schemeClr val="tx2"/>
                </a:solidFill>
              </a:rPr>
              <a:t>Networking opportunities, professional development, continuing education</a:t>
            </a:r>
            <a:endParaRPr lang="en-US" sz="2000" i="1" dirty="0">
              <a:solidFill>
                <a:srgbClr val="88201F"/>
              </a:solidFill>
              <a:latin typeface="Verdana" pitchFamily="34" charset="0"/>
            </a:endParaRPr>
          </a:p>
          <a:p>
            <a:pPr marL="914400" lvl="1" indent="-457200">
              <a:spcBef>
                <a:spcPct val="20000"/>
              </a:spcBef>
              <a:buClr>
                <a:srgbClr val="595959"/>
              </a:buClr>
              <a:buFontTx/>
              <a:buChar char="–"/>
            </a:pPr>
            <a:r>
              <a:rPr lang="en-US" sz="2000" dirty="0">
                <a:solidFill>
                  <a:schemeClr val="tx2"/>
                </a:solidFill>
              </a:rPr>
              <a:t>More than </a:t>
            </a:r>
            <a:r>
              <a:rPr lang="en-US" sz="2000" dirty="0" smtClean="0">
                <a:solidFill>
                  <a:schemeClr val="tx2"/>
                </a:solidFill>
              </a:rPr>
              <a:t>60 </a:t>
            </a:r>
            <a:r>
              <a:rPr lang="en-US" sz="2000" dirty="0">
                <a:solidFill>
                  <a:schemeClr val="tx2"/>
                </a:solidFill>
              </a:rPr>
              <a:t>local chapters worldwide</a:t>
            </a:r>
          </a:p>
          <a:p>
            <a:pPr marL="914400" lvl="1" indent="-457200">
              <a:spcBef>
                <a:spcPct val="20000"/>
              </a:spcBef>
              <a:buClr>
                <a:srgbClr val="595959"/>
              </a:buClr>
              <a:buFontTx/>
              <a:buChar char="–"/>
            </a:pPr>
            <a:r>
              <a:rPr lang="en-US" sz="2000" dirty="0">
                <a:solidFill>
                  <a:schemeClr val="tx2"/>
                </a:solidFill>
              </a:rPr>
              <a:t>More than </a:t>
            </a:r>
            <a:r>
              <a:rPr lang="en-US" sz="2000" dirty="0" smtClean="0">
                <a:solidFill>
                  <a:schemeClr val="tx2"/>
                </a:solidFill>
              </a:rPr>
              <a:t>35 </a:t>
            </a:r>
            <a:r>
              <a:rPr lang="en-US" sz="2000" dirty="0">
                <a:solidFill>
                  <a:schemeClr val="tx2"/>
                </a:solidFill>
              </a:rPr>
              <a:t>student chapters worldwide</a:t>
            </a:r>
          </a:p>
          <a:p>
            <a:pPr marL="457200" indent="-457200">
              <a:spcBef>
                <a:spcPct val="20000"/>
              </a:spcBef>
              <a:buClr>
                <a:schemeClr val="bg2"/>
              </a:buClr>
              <a:buSzPct val="80000"/>
              <a:buFontTx/>
              <a:buBlip>
                <a:blip r:embed="rId3"/>
              </a:buBlip>
            </a:pPr>
            <a:r>
              <a:rPr lang="en-US" dirty="0">
                <a:solidFill>
                  <a:schemeClr val="tx2"/>
                </a:solidFill>
                <a:latin typeface="Verdana" pitchFamily="34" charset="0"/>
              </a:rPr>
              <a:t>Chapter support</a:t>
            </a:r>
          </a:p>
          <a:p>
            <a:pPr marL="914400" lvl="1" indent="-457200">
              <a:spcBef>
                <a:spcPct val="20000"/>
              </a:spcBef>
              <a:buClr>
                <a:srgbClr val="595959"/>
              </a:buClr>
              <a:buFontTx/>
              <a:buChar char="–"/>
            </a:pPr>
            <a:r>
              <a:rPr lang="en-US" sz="2000" dirty="0">
                <a:solidFill>
                  <a:schemeClr val="tx2"/>
                </a:solidFill>
              </a:rPr>
              <a:t>RAS chapter grant, $2000/year to support local activities</a:t>
            </a:r>
          </a:p>
          <a:p>
            <a:pPr marL="914400" lvl="1" indent="-457200">
              <a:spcBef>
                <a:spcPct val="20000"/>
              </a:spcBef>
              <a:buClr>
                <a:srgbClr val="595959"/>
              </a:buClr>
            </a:pPr>
            <a:r>
              <a:rPr lang="en-US" sz="2000" dirty="0">
                <a:solidFill>
                  <a:schemeClr val="tx2"/>
                </a:solidFill>
              </a:rPr>
              <a:t>	  (mini-symposia, competitions, workshops, etc.)</a:t>
            </a:r>
          </a:p>
          <a:p>
            <a:pPr marL="914400" lvl="1" indent="-457200">
              <a:spcBef>
                <a:spcPct val="20000"/>
              </a:spcBef>
              <a:buClr>
                <a:srgbClr val="595959"/>
              </a:buClr>
              <a:buFontTx/>
              <a:buChar char="–"/>
            </a:pPr>
            <a:r>
              <a:rPr lang="en-US" sz="2000" dirty="0">
                <a:solidFill>
                  <a:schemeClr val="tx2"/>
                </a:solidFill>
              </a:rPr>
              <a:t>Distinguished Lecturer travel to local chapter (up to </a:t>
            </a:r>
            <a:r>
              <a:rPr lang="en-US" sz="2000" dirty="0" smtClean="0">
                <a:solidFill>
                  <a:schemeClr val="tx2"/>
                </a:solidFill>
              </a:rPr>
              <a:t>$3000</a:t>
            </a:r>
            <a:r>
              <a:rPr lang="en-US" sz="2000" dirty="0">
                <a:solidFill>
                  <a:schemeClr val="tx2"/>
                </a:solidFill>
              </a:rPr>
              <a:t>)</a:t>
            </a:r>
          </a:p>
          <a:p>
            <a:pPr marL="914400" lvl="1" indent="-457200">
              <a:spcBef>
                <a:spcPct val="20000"/>
              </a:spcBef>
              <a:buClr>
                <a:srgbClr val="595959"/>
              </a:buClr>
              <a:buFontTx/>
              <a:buChar char="–"/>
            </a:pPr>
            <a:r>
              <a:rPr lang="en-US" sz="2000" dirty="0">
                <a:solidFill>
                  <a:schemeClr val="tx2"/>
                </a:solidFill>
              </a:rPr>
              <a:t>“Chapter of the Year” Award: $1000 grant, most active chapter</a:t>
            </a:r>
          </a:p>
        </p:txBody>
      </p:sp>
      <p:sp>
        <p:nvSpPr>
          <p:cNvPr id="28677" name="Rectangle 4"/>
          <p:cNvSpPr>
            <a:spLocks noChangeArrowheads="1"/>
          </p:cNvSpPr>
          <p:nvPr/>
        </p:nvSpPr>
        <p:spPr bwMode="auto">
          <a:xfrm>
            <a:off x="1436688" y="5626100"/>
            <a:ext cx="625316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i="1">
                <a:solidFill>
                  <a:srgbClr val="88201F"/>
                </a:solidFill>
              </a:rPr>
              <a:t>http://www.ieee-ras.org/member/chapters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32C76B-DA3C-457A-B7C2-78A3AD1ED3F8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30723" name="Title 1"/>
          <p:cNvSpPr>
            <a:spLocks noGrp="1"/>
          </p:cNvSpPr>
          <p:nvPr>
            <p:ph type="title" idx="4294967295"/>
          </p:nvPr>
        </p:nvSpPr>
        <p:spPr>
          <a:xfrm>
            <a:off x="679450" y="596900"/>
            <a:ext cx="7772400" cy="830263"/>
          </a:xfrm>
        </p:spPr>
        <p:txBody>
          <a:bodyPr/>
          <a:lstStyle/>
          <a:p>
            <a:pPr algn="ctr" eaLnBrk="1" hangingPunct="1"/>
            <a:r>
              <a:rPr lang="en-US" sz="3600" smtClean="0"/>
              <a:t>School of Robotics Science</a:t>
            </a:r>
          </a:p>
        </p:txBody>
      </p:sp>
      <p:sp>
        <p:nvSpPr>
          <p:cNvPr id="30724" name="Content Placeholder 2"/>
          <p:cNvSpPr txBox="1">
            <a:spLocks/>
          </p:cNvSpPr>
          <p:nvPr/>
        </p:nvSpPr>
        <p:spPr bwMode="auto">
          <a:xfrm>
            <a:off x="738188" y="3179763"/>
            <a:ext cx="7772400" cy="258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80000"/>
              <a:buFontTx/>
              <a:buBlip>
                <a:blip r:embed="rId3"/>
              </a:buBlip>
            </a:pPr>
            <a:r>
              <a:rPr lang="en-US" sz="2000" dirty="0">
                <a:solidFill>
                  <a:schemeClr val="tx2"/>
                </a:solidFill>
                <a:latin typeface="Verdana" pitchFamily="34" charset="0"/>
              </a:rPr>
              <a:t>Co-sponsored by IEEE-RAS and IFRR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80000"/>
              <a:buFontTx/>
              <a:buBlip>
                <a:blip r:embed="rId3"/>
              </a:buBlip>
            </a:pPr>
            <a:r>
              <a:rPr lang="en-US" sz="2000" dirty="0">
                <a:solidFill>
                  <a:schemeClr val="tx2"/>
                </a:solidFill>
                <a:latin typeface="Verdana" pitchFamily="34" charset="0"/>
              </a:rPr>
              <a:t>Topics of past schools: Human-Robot Interaction, Robot Design, Haptic Interaction, Learning, Medical Robotics, Social and Cognitive Robotics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80000"/>
              <a:buFontTx/>
              <a:buBlip>
                <a:blip r:embed="rId3"/>
              </a:buBlip>
            </a:pPr>
            <a:r>
              <a:rPr lang="en-US" sz="2000" dirty="0">
                <a:solidFill>
                  <a:schemeClr val="tx2"/>
                </a:solidFill>
                <a:latin typeface="Verdana" pitchFamily="34" charset="0"/>
              </a:rPr>
              <a:t>IEEE-RAS financial support to defray student fees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80000"/>
              <a:buFontTx/>
              <a:buBlip>
                <a:blip r:embed="rId3"/>
              </a:buBlip>
            </a:pPr>
            <a:r>
              <a:rPr lang="en-US" sz="2000" dirty="0" smtClean="0">
                <a:solidFill>
                  <a:schemeClr val="tx2"/>
                </a:solidFill>
                <a:latin typeface="Verdana" pitchFamily="34" charset="0"/>
              </a:rPr>
              <a:t>New Technical Education Program supports up to 3 schools per year (1 solely sponsored by IEEE RAS, 2 co-sponsored with other organizations)</a:t>
            </a:r>
            <a:endParaRPr lang="en-US" sz="20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3072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82713" y="1320800"/>
            <a:ext cx="6345237" cy="16557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5"/>
          <p:cNvSpPr>
            <a:spLocks noGrp="1"/>
          </p:cNvSpPr>
          <p:nvPr>
            <p:ph type="ctrTitle"/>
          </p:nvPr>
        </p:nvSpPr>
        <p:spPr>
          <a:xfrm>
            <a:off x="587375" y="781050"/>
            <a:ext cx="7669213" cy="30480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smtClean="0">
                <a:ea typeface="ＭＳ Ｐゴシック" pitchFamily="34" charset="-128"/>
              </a:rPr>
              <a:t>Introduction to the </a:t>
            </a:r>
            <a:br>
              <a:rPr lang="en-US" sz="3600" smtClean="0">
                <a:ea typeface="ＭＳ Ｐゴシック" pitchFamily="34" charset="-128"/>
              </a:rPr>
            </a:br>
            <a:r>
              <a:rPr lang="en-US" sz="3600" smtClean="0">
                <a:ea typeface="ＭＳ Ｐゴシック" pitchFamily="34" charset="-128"/>
              </a:rPr>
              <a:t>IEEE Robotics and Automation Society (RAS)</a:t>
            </a:r>
          </a:p>
        </p:txBody>
      </p:sp>
      <p:sp>
        <p:nvSpPr>
          <p:cNvPr id="4" name="Subtitle 6"/>
          <p:cNvSpPr txBox="1">
            <a:spLocks/>
          </p:cNvSpPr>
          <p:nvPr/>
        </p:nvSpPr>
        <p:spPr bwMode="auto">
          <a:xfrm>
            <a:off x="1806575" y="4078288"/>
            <a:ext cx="7337425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808080"/>
              </a:buClr>
              <a:buSzPct val="80000"/>
              <a:buFont typeface="Wingdings" pitchFamily="-112" charset="2"/>
              <a:buNone/>
              <a:defRPr/>
            </a:pPr>
            <a:r>
              <a:rPr lang="en-US" sz="2200" b="1" kern="0" dirty="0" smtClean="0">
                <a:solidFill>
                  <a:srgbClr val="005582"/>
                </a:solidFill>
                <a:latin typeface="Verdana"/>
                <a:cs typeface="ＭＳ Ｐゴシック" pitchFamily="-112" charset="-128"/>
              </a:rPr>
              <a:t>Bruno </a:t>
            </a:r>
            <a:r>
              <a:rPr lang="en-US" sz="2200" b="1" kern="0" dirty="0" err="1" smtClean="0">
                <a:solidFill>
                  <a:srgbClr val="005582"/>
                </a:solidFill>
                <a:latin typeface="Verdana"/>
                <a:cs typeface="ＭＳ Ｐゴシック" pitchFamily="-112" charset="-128"/>
              </a:rPr>
              <a:t>Siciliano</a:t>
            </a:r>
            <a:r>
              <a:rPr lang="en-US" sz="2200" b="1" kern="0" dirty="0" smtClean="0">
                <a:solidFill>
                  <a:srgbClr val="005582"/>
                </a:solidFill>
                <a:latin typeface="Verdana"/>
                <a:cs typeface="ＭＳ Ｐゴシック" pitchFamily="-112" charset="-128"/>
              </a:rPr>
              <a:t>, Senior Past-President </a:t>
            </a:r>
            <a:r>
              <a:rPr lang="en-US" sz="2200" b="1" kern="0" dirty="0">
                <a:solidFill>
                  <a:srgbClr val="005582"/>
                </a:solidFill>
                <a:latin typeface="Verdana"/>
                <a:cs typeface="ＭＳ Ｐゴシック" pitchFamily="-112" charset="-128"/>
              </a:rPr>
              <a:t>of RAS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808080"/>
              </a:buClr>
              <a:buSzPct val="80000"/>
              <a:buFont typeface="Wingdings" pitchFamily="-112" charset="2"/>
              <a:buNone/>
              <a:defRPr/>
            </a:pPr>
            <a:r>
              <a:rPr lang="en-US" sz="2200" b="1" kern="0" dirty="0">
                <a:solidFill>
                  <a:srgbClr val="005582"/>
                </a:solidFill>
                <a:latin typeface="Verdana"/>
                <a:cs typeface="ＭＳ Ｐゴシック" pitchFamily="-112" charset="-128"/>
              </a:rPr>
              <a:t>Distinguished Ambassadors Program</a:t>
            </a:r>
            <a:endParaRPr lang="en-US" sz="2200" b="1" kern="0" dirty="0">
              <a:solidFill>
                <a:srgbClr val="005582"/>
              </a:solidFill>
              <a:latin typeface="Verdana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148" name="Rectangle 6"/>
          <p:cNvSpPr>
            <a:spLocks/>
          </p:cNvSpPr>
          <p:nvPr/>
        </p:nvSpPr>
        <p:spPr bwMode="auto">
          <a:xfrm>
            <a:off x="2701925" y="5362575"/>
            <a:ext cx="37338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eaLnBrk="1" hangingPunct="1">
              <a:spcBef>
                <a:spcPts val="550"/>
              </a:spcBef>
            </a:pPr>
            <a:r>
              <a:rPr lang="en-US" b="1" i="1">
                <a:solidFill>
                  <a:srgbClr val="88201F"/>
                </a:solidFill>
                <a:ea typeface="ヒラギノ角ゴ Pro W3" pitchFamily="1" charset="-128"/>
                <a:cs typeface="Arial" charset="0"/>
                <a:sym typeface="Arial" charset="0"/>
              </a:rPr>
              <a:t>http://www.ieee-ras.org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C36C5A-3684-4CD3-86BC-5B079F6C4B99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39738" y="423863"/>
            <a:ext cx="8248650" cy="606425"/>
          </a:xfrm>
        </p:spPr>
        <p:txBody>
          <a:bodyPr/>
          <a:lstStyle/>
          <a:p>
            <a:pPr algn="ctr" eaLnBrk="1" hangingPunct="1"/>
            <a:r>
              <a:rPr lang="en-US" sz="2800" smtClean="0"/>
              <a:t>Industrial Activities</a:t>
            </a:r>
            <a:endParaRPr lang="it-IT" altLang="ja-JP" sz="2800" smtClean="0"/>
          </a:p>
        </p:txBody>
      </p:sp>
      <p:sp>
        <p:nvSpPr>
          <p:cNvPr id="31748" name="Content Placeholder 2"/>
          <p:cNvSpPr txBox="1">
            <a:spLocks/>
          </p:cNvSpPr>
          <p:nvPr/>
        </p:nvSpPr>
        <p:spPr bwMode="auto">
          <a:xfrm>
            <a:off x="438150" y="3727450"/>
            <a:ext cx="7535863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chemeClr val="bg2"/>
              </a:buClr>
              <a:buSzPct val="80000"/>
              <a:buFontTx/>
              <a:buBlip>
                <a:blip r:embed="rId3"/>
              </a:buBlip>
            </a:pPr>
            <a:r>
              <a:rPr lang="en-US" sz="2000" dirty="0" smtClean="0">
                <a:solidFill>
                  <a:schemeClr val="tx2"/>
                </a:solidFill>
                <a:latin typeface="Verdana" pitchFamily="34" charset="0"/>
              </a:rPr>
              <a:t>Industry </a:t>
            </a:r>
            <a:r>
              <a:rPr lang="en-US" sz="2000" dirty="0">
                <a:solidFill>
                  <a:schemeClr val="tx2"/>
                </a:solidFill>
                <a:latin typeface="Verdana" pitchFamily="34" charset="0"/>
              </a:rPr>
              <a:t>Forum at ICRA</a:t>
            </a:r>
          </a:p>
          <a:p>
            <a:pPr marL="457200" indent="-457200">
              <a:spcBef>
                <a:spcPct val="20000"/>
              </a:spcBef>
              <a:buClr>
                <a:schemeClr val="bg2"/>
              </a:buClr>
              <a:buSzPct val="80000"/>
              <a:buFontTx/>
              <a:buBlip>
                <a:blip r:embed="rId3"/>
              </a:buBlip>
            </a:pPr>
            <a:r>
              <a:rPr lang="en-US" sz="2000" dirty="0">
                <a:solidFill>
                  <a:schemeClr val="tx2"/>
                </a:solidFill>
                <a:latin typeface="Verdana" pitchFamily="34" charset="0"/>
              </a:rPr>
              <a:t>Standards – </a:t>
            </a:r>
            <a:r>
              <a:rPr lang="en-AU" sz="2000" dirty="0">
                <a:solidFill>
                  <a:schemeClr val="tx2"/>
                </a:solidFill>
                <a:latin typeface="Verdana" pitchFamily="34" charset="0"/>
              </a:rPr>
              <a:t>help drive industry forward and develop new products</a:t>
            </a:r>
          </a:p>
          <a:p>
            <a:pPr marL="457200" indent="-457200">
              <a:spcBef>
                <a:spcPct val="20000"/>
              </a:spcBef>
              <a:buClr>
                <a:schemeClr val="bg2"/>
              </a:buClr>
              <a:buSzPct val="80000"/>
              <a:buFontTx/>
              <a:buBlip>
                <a:blip r:embed="rId3"/>
              </a:buBlip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Technology Watch and Industrial Activities columns</a:t>
            </a:r>
          </a:p>
          <a:p>
            <a:pPr marL="914400" lvl="1" indent="-457200">
              <a:spcBef>
                <a:spcPct val="20000"/>
              </a:spcBef>
              <a:buClr>
                <a:srgbClr val="595959"/>
              </a:buClr>
              <a:buFontTx/>
              <a:buChar char="–"/>
            </a:pPr>
            <a:r>
              <a:rPr lang="en-US" sz="1800" i="1" dirty="0">
                <a:solidFill>
                  <a:schemeClr val="tx2"/>
                </a:solidFill>
                <a:latin typeface="+mn-lt"/>
              </a:rPr>
              <a:t>Robotics and Automation Magazine</a:t>
            </a:r>
          </a:p>
        </p:txBody>
      </p:sp>
      <p:sp>
        <p:nvSpPr>
          <p:cNvPr id="31749" name="Rectangle 4"/>
          <p:cNvSpPr>
            <a:spLocks noChangeArrowheads="1"/>
          </p:cNvSpPr>
          <p:nvPr/>
        </p:nvSpPr>
        <p:spPr bwMode="auto">
          <a:xfrm>
            <a:off x="1317625" y="5626100"/>
            <a:ext cx="64611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i="1" dirty="0">
                <a:solidFill>
                  <a:srgbClr val="88201F"/>
                </a:solidFill>
              </a:rPr>
              <a:t>http://www.ieee-ras.org/industrial</a:t>
            </a:r>
          </a:p>
        </p:txBody>
      </p:sp>
      <p:pic>
        <p:nvPicPr>
          <p:cNvPr id="3175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10188" y="1166813"/>
            <a:ext cx="3519487" cy="1365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1751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1550" y="2882900"/>
            <a:ext cx="1247775" cy="1257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1752" name="Content Placeholder 2"/>
          <p:cNvSpPr txBox="1">
            <a:spLocks/>
          </p:cNvSpPr>
          <p:nvPr/>
        </p:nvSpPr>
        <p:spPr bwMode="auto">
          <a:xfrm>
            <a:off x="439738" y="962025"/>
            <a:ext cx="6007100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chemeClr val="bg2"/>
              </a:buClr>
              <a:buSzPct val="80000"/>
              <a:buFontTx/>
              <a:buBlip>
                <a:blip r:embed="rId3"/>
              </a:buBlip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IEEE/IFR Forum on Innovation</a:t>
            </a:r>
          </a:p>
          <a:p>
            <a:pPr marL="457200" indent="-457200">
              <a:spcBef>
                <a:spcPct val="20000"/>
              </a:spcBef>
              <a:buClr>
                <a:schemeClr val="bg2"/>
              </a:buClr>
              <a:buSzPct val="80000"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	and Entrepreneurship in</a:t>
            </a:r>
          </a:p>
          <a:p>
            <a:pPr marL="457200" indent="-457200">
              <a:spcBef>
                <a:spcPct val="20000"/>
              </a:spcBef>
              <a:buClr>
                <a:schemeClr val="bg2"/>
              </a:buClr>
              <a:buSzPct val="80000"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	Robotics and Automation</a:t>
            </a:r>
          </a:p>
          <a:p>
            <a:pPr marL="914400" lvl="1" indent="-457200">
              <a:spcBef>
                <a:spcPct val="20000"/>
              </a:spcBef>
              <a:buClr>
                <a:srgbClr val="595959"/>
              </a:buClr>
              <a:buFontTx/>
              <a:buChar char="–"/>
            </a:pPr>
            <a:r>
              <a:rPr lang="en-US" sz="1800" dirty="0">
                <a:solidFill>
                  <a:schemeClr val="tx2"/>
                </a:solidFill>
                <a:latin typeface="+mn-lt"/>
              </a:rPr>
              <a:t>Co-sponsored by International</a:t>
            </a:r>
          </a:p>
          <a:p>
            <a:pPr marL="914400" lvl="1" indent="-457200">
              <a:spcBef>
                <a:spcPct val="20000"/>
              </a:spcBef>
              <a:buClr>
                <a:srgbClr val="595959"/>
              </a:buClr>
            </a:pPr>
            <a:r>
              <a:rPr lang="en-US" sz="1800" dirty="0">
                <a:solidFill>
                  <a:schemeClr val="tx2"/>
                </a:solidFill>
                <a:latin typeface="+mn-lt"/>
              </a:rPr>
              <a:t>	Federation of Robotics</a:t>
            </a:r>
            <a:endParaRPr lang="en-US" sz="1800" i="1" dirty="0">
              <a:solidFill>
                <a:schemeClr val="tx2"/>
              </a:solidFill>
              <a:latin typeface="+mn-lt"/>
            </a:endParaRPr>
          </a:p>
          <a:p>
            <a:pPr marL="914400" lvl="1" indent="-457200">
              <a:spcBef>
                <a:spcPct val="20000"/>
              </a:spcBef>
              <a:buClr>
                <a:srgbClr val="595959"/>
              </a:buClr>
              <a:buFontTx/>
              <a:buChar char="–"/>
            </a:pPr>
            <a:r>
              <a:rPr lang="en-US" sz="1800" dirty="0">
                <a:solidFill>
                  <a:schemeClr val="tx2"/>
                </a:solidFill>
                <a:latin typeface="+mn-lt"/>
              </a:rPr>
              <a:t>Case studies in innovation and</a:t>
            </a:r>
          </a:p>
          <a:p>
            <a:pPr marL="914400" lvl="1" indent="-457200">
              <a:spcBef>
                <a:spcPct val="20000"/>
              </a:spcBef>
              <a:buClr>
                <a:srgbClr val="595959"/>
              </a:buClr>
            </a:pPr>
            <a:r>
              <a:rPr lang="en-US" sz="1800" dirty="0">
                <a:solidFill>
                  <a:schemeClr val="tx2"/>
                </a:solidFill>
                <a:latin typeface="+mn-lt"/>
              </a:rPr>
              <a:t>	entrepreneurship</a:t>
            </a:r>
          </a:p>
          <a:p>
            <a:pPr marL="914400" lvl="1" indent="-457200">
              <a:spcBef>
                <a:spcPct val="20000"/>
              </a:spcBef>
              <a:buClr>
                <a:srgbClr val="595959"/>
              </a:buClr>
              <a:buFontTx/>
              <a:buChar char="–"/>
            </a:pPr>
            <a:r>
              <a:rPr lang="en-US" sz="1800" dirty="0">
                <a:solidFill>
                  <a:schemeClr val="tx2"/>
                </a:solidFill>
                <a:latin typeface="+mn-lt"/>
              </a:rPr>
              <a:t>IERA Award – $2000</a:t>
            </a:r>
          </a:p>
        </p:txBody>
      </p:sp>
      <p:sp>
        <p:nvSpPr>
          <p:cNvPr id="31753" name="Text Box 8"/>
          <p:cNvSpPr txBox="1">
            <a:spLocks noChangeArrowheads="1"/>
          </p:cNvSpPr>
          <p:nvPr/>
        </p:nvSpPr>
        <p:spPr bwMode="auto">
          <a:xfrm>
            <a:off x="5287963" y="2501900"/>
            <a:ext cx="3478212" cy="6143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800">
                <a:solidFill>
                  <a:srgbClr val="0000CC"/>
                </a:solidFill>
              </a:rPr>
              <a:t>KIVA Mobile Fulfillment System</a:t>
            </a:r>
          </a:p>
          <a:p>
            <a:pPr algn="r">
              <a:lnSpc>
                <a:spcPct val="40000"/>
              </a:lnSpc>
            </a:pPr>
            <a:r>
              <a:rPr lang="en-US" sz="1800">
                <a:solidFill>
                  <a:srgbClr val="0000CC"/>
                </a:solidFill>
              </a:rPr>
              <a:t>2008</a:t>
            </a:r>
          </a:p>
        </p:txBody>
      </p:sp>
      <p:sp>
        <p:nvSpPr>
          <p:cNvPr id="31754" name="Text Box 9"/>
          <p:cNvSpPr txBox="1">
            <a:spLocks noChangeArrowheads="1"/>
          </p:cNvSpPr>
          <p:nvPr/>
        </p:nvSpPr>
        <p:spPr bwMode="auto">
          <a:xfrm>
            <a:off x="6067425" y="3340100"/>
            <a:ext cx="2720975" cy="6429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800">
                <a:solidFill>
                  <a:srgbClr val="0000CC"/>
                </a:solidFill>
              </a:rPr>
              <a:t>iRobot Roomba Floorvac</a:t>
            </a:r>
          </a:p>
          <a:p>
            <a:pPr algn="r">
              <a:lnSpc>
                <a:spcPct val="50000"/>
              </a:lnSpc>
            </a:pPr>
            <a:r>
              <a:rPr lang="en-US" sz="1800">
                <a:solidFill>
                  <a:srgbClr val="0000CC"/>
                </a:solidFill>
              </a:rPr>
              <a:t>2005 (first award)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3E6AD0-0C3A-4656-B4A8-462385EC1F22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32771" name="Title 1"/>
          <p:cNvSpPr>
            <a:spLocks noGrp="1"/>
          </p:cNvSpPr>
          <p:nvPr>
            <p:ph type="title" idx="4294967295"/>
          </p:nvPr>
        </p:nvSpPr>
        <p:spPr>
          <a:xfrm>
            <a:off x="612775" y="596900"/>
            <a:ext cx="7772400" cy="830263"/>
          </a:xfrm>
        </p:spPr>
        <p:txBody>
          <a:bodyPr/>
          <a:lstStyle/>
          <a:p>
            <a:pPr algn="ctr" eaLnBrk="1" hangingPunct="1"/>
            <a:r>
              <a:rPr lang="en-US" sz="4000" smtClean="0"/>
              <a:t>IEEE RAS Membership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850900" y="1566863"/>
            <a:ext cx="7951788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en-US" b="1" kern="0" dirty="0">
              <a:solidFill>
                <a:schemeClr val="tx2"/>
              </a:solidFill>
              <a:latin typeface="+mn-lt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49300" y="1701800"/>
            <a:ext cx="805338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Clr>
                <a:schemeClr val="tx1">
                  <a:lumMod val="65000"/>
                  <a:lumOff val="35000"/>
                </a:schemeClr>
              </a:buClr>
              <a:defRPr/>
            </a:lvl2pPr>
            <a:lvl3pPr>
              <a:buClr>
                <a:schemeClr val="tx1">
                  <a:lumMod val="65000"/>
                  <a:lumOff val="35000"/>
                </a:schemeClr>
              </a:buClr>
              <a:defRPr/>
            </a:lvl3pPr>
            <a:lvl4pPr>
              <a:buClr>
                <a:schemeClr val="tx1">
                  <a:lumMod val="65000"/>
                  <a:lumOff val="35000"/>
                </a:schemeClr>
              </a:buClr>
              <a:defRPr/>
            </a:lvl4pPr>
            <a:lvl5pPr>
              <a:buClr>
                <a:schemeClr val="tx1">
                  <a:lumMod val="65000"/>
                  <a:lumOff val="35000"/>
                </a:schemeClr>
              </a:buClr>
              <a:defRPr/>
            </a:lvl5pPr>
          </a:lstStyle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80000"/>
              <a:defRPr/>
            </a:pPr>
            <a:r>
              <a:rPr lang="en-US" kern="0" dirty="0" smtClean="0">
                <a:solidFill>
                  <a:schemeClr val="tx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Starting </a:t>
            </a:r>
            <a:r>
              <a:rPr lang="en-US" kern="0" dirty="0" smtClean="0">
                <a:solidFill>
                  <a:schemeClr val="tx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in 2011, RAS has reduced its membership fee by more than 50%. Regular membership is just $9/year and student membership is $5/year.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80000"/>
              <a:defRPr/>
            </a:pPr>
            <a:endParaRPr lang="en-US" kern="0" dirty="0" smtClean="0">
              <a:solidFill>
                <a:schemeClr val="tx2"/>
              </a:solidFill>
              <a:latin typeface="+mn-lt"/>
              <a:ea typeface="ＭＳ Ｐゴシック" pitchFamily="-112" charset="-128"/>
              <a:cs typeface="ＭＳ Ｐゴシック" pitchFamily="-112" charset="-128"/>
            </a:endParaRP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80000"/>
              <a:defRPr/>
            </a:pPr>
            <a:r>
              <a:rPr lang="en-US" kern="0" dirty="0" smtClean="0">
                <a:solidFill>
                  <a:schemeClr val="tx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Total regular IEEE + RAS membership</a:t>
            </a:r>
            <a:r>
              <a:rPr lang="en-US" kern="0" dirty="0" smtClean="0">
                <a:solidFill>
                  <a:schemeClr val="tx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: $</a:t>
            </a:r>
            <a:r>
              <a:rPr lang="en-US" kern="0" dirty="0" smtClean="0">
                <a:solidFill>
                  <a:schemeClr val="tx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64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80000"/>
              <a:defRPr/>
            </a:pPr>
            <a:r>
              <a:rPr lang="en-US" kern="0" dirty="0" smtClean="0">
                <a:solidFill>
                  <a:schemeClr val="tx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Total student IEEE + RAS membership: $32.50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80000"/>
              <a:defRPr/>
            </a:pPr>
            <a:endParaRPr lang="en-US" kern="0" dirty="0" smtClean="0">
              <a:solidFill>
                <a:schemeClr val="tx2"/>
              </a:solidFill>
              <a:latin typeface="+mn-lt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8DDFA3-70DC-45D2-8BA8-32DC9BCA15B5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4963" y="455613"/>
            <a:ext cx="8458200" cy="606425"/>
          </a:xfrm>
        </p:spPr>
        <p:txBody>
          <a:bodyPr/>
          <a:lstStyle/>
          <a:p>
            <a:pPr algn="ctr" eaLnBrk="1" hangingPunct="1"/>
            <a:r>
              <a:rPr lang="en-US" sz="4000" smtClean="0"/>
              <a:t>IEEE Membership Benefits</a:t>
            </a:r>
            <a:endParaRPr lang="it-IT" altLang="ja-JP" sz="4000" smtClean="0"/>
          </a:p>
        </p:txBody>
      </p:sp>
      <p:sp>
        <p:nvSpPr>
          <p:cNvPr id="33796" name="Content Placeholder 2"/>
          <p:cNvSpPr txBox="1">
            <a:spLocks/>
          </p:cNvSpPr>
          <p:nvPr/>
        </p:nvSpPr>
        <p:spPr bwMode="auto">
          <a:xfrm>
            <a:off x="1323975" y="1430338"/>
            <a:ext cx="5397500" cy="211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chemeClr val="bg2"/>
              </a:buClr>
              <a:buSzPct val="80000"/>
              <a:buFontTx/>
              <a:buBlip>
                <a:blip r:embed="rId2"/>
              </a:buBlip>
            </a:pPr>
            <a:r>
              <a:rPr lang="en-US" sz="2000" i="1" dirty="0">
                <a:solidFill>
                  <a:schemeClr val="tx2"/>
                </a:solidFill>
                <a:latin typeface="+mn-lt"/>
              </a:rPr>
              <a:t>IEEE Spectrum Magazine</a:t>
            </a:r>
          </a:p>
          <a:p>
            <a:pPr marL="457200" indent="-457200">
              <a:spcBef>
                <a:spcPct val="20000"/>
              </a:spcBef>
              <a:buClr>
                <a:schemeClr val="bg2"/>
              </a:buClr>
              <a:buSzPct val="80000"/>
              <a:buFontTx/>
              <a:buBlip>
                <a:blip r:embed="rId2"/>
              </a:buBlip>
            </a:pPr>
            <a:r>
              <a:rPr lang="en-US" sz="2000" i="1" dirty="0">
                <a:solidFill>
                  <a:schemeClr val="tx2"/>
                </a:solidFill>
                <a:latin typeface="+mn-lt"/>
              </a:rPr>
              <a:t>IEEE Potentials Magazine</a:t>
            </a:r>
            <a:r>
              <a:rPr lang="en-US" sz="2000" dirty="0">
                <a:solidFill>
                  <a:schemeClr val="tx2"/>
                </a:solidFill>
                <a:latin typeface="+mn-lt"/>
              </a:rPr>
              <a:t> (students)</a:t>
            </a:r>
            <a:endParaRPr lang="en-US" sz="2000" i="1" dirty="0">
              <a:solidFill>
                <a:schemeClr val="tx2"/>
              </a:solidFill>
              <a:latin typeface="+mn-lt"/>
            </a:endParaRPr>
          </a:p>
          <a:p>
            <a:pPr marL="457200" indent="-457200">
              <a:spcBef>
                <a:spcPct val="20000"/>
              </a:spcBef>
              <a:buClr>
                <a:schemeClr val="bg2"/>
              </a:buClr>
              <a:buSzPct val="80000"/>
              <a:buFontTx/>
              <a:buBlip>
                <a:blip r:embed="rId2"/>
              </a:buBlip>
            </a:pPr>
            <a:r>
              <a:rPr lang="en-US" sz="2000" i="1" dirty="0">
                <a:solidFill>
                  <a:schemeClr val="tx2"/>
                </a:solidFill>
                <a:latin typeface="+mn-lt"/>
              </a:rPr>
              <a:t>The Institute Newsletter</a:t>
            </a:r>
          </a:p>
          <a:p>
            <a:pPr marL="457200" indent="-457200">
              <a:spcBef>
                <a:spcPct val="20000"/>
              </a:spcBef>
              <a:buClr>
                <a:schemeClr val="bg2"/>
              </a:buClr>
              <a:buSzPct val="80000"/>
              <a:buFontTx/>
              <a:buBlip>
                <a:blip r:embed="rId2"/>
              </a:buBlip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Networking opportunities for joint</a:t>
            </a:r>
          </a:p>
          <a:p>
            <a:pPr marL="457200" indent="-457200">
              <a:spcBef>
                <a:spcPct val="20000"/>
              </a:spcBef>
              <a:buClr>
                <a:schemeClr val="bg2"/>
              </a:buClr>
              <a:buSzPct val="80000"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	  research and career development</a:t>
            </a:r>
          </a:p>
          <a:p>
            <a:pPr marL="457200" indent="-457200">
              <a:spcBef>
                <a:spcPct val="20000"/>
              </a:spcBef>
              <a:buClr>
                <a:schemeClr val="bg2"/>
              </a:buClr>
              <a:buSzPct val="80000"/>
            </a:pPr>
            <a:endParaRPr lang="en-US" sz="20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3379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5425" y="1281113"/>
            <a:ext cx="1589088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Content Placeholder 2"/>
          <p:cNvSpPr txBox="1">
            <a:spLocks/>
          </p:cNvSpPr>
          <p:nvPr/>
        </p:nvSpPr>
        <p:spPr bwMode="auto">
          <a:xfrm>
            <a:off x="2422525" y="3657600"/>
            <a:ext cx="6383338" cy="1789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80000"/>
              <a:buFontTx/>
              <a:buBlip>
                <a:blip r:embed="rId2"/>
              </a:buBlip>
            </a:pPr>
            <a:r>
              <a:rPr lang="en-US" sz="2000" dirty="0">
                <a:solidFill>
                  <a:schemeClr val="tx2"/>
                </a:solidFill>
                <a:latin typeface="Verdana" pitchFamily="34" charset="0"/>
              </a:rPr>
              <a:t>* </a:t>
            </a:r>
            <a:r>
              <a:rPr lang="en-US" sz="2000" dirty="0">
                <a:solidFill>
                  <a:schemeClr val="accent1"/>
                </a:solidFill>
                <a:latin typeface="Verdana" pitchFamily="34" charset="0"/>
              </a:rPr>
              <a:t>Reduced rates for conference registration </a:t>
            </a:r>
            <a:r>
              <a:rPr lang="en-US" sz="2000" dirty="0">
                <a:solidFill>
                  <a:schemeClr val="tx2"/>
                </a:solidFill>
                <a:latin typeface="Verdana" pitchFamily="34" charset="0"/>
              </a:rPr>
              <a:t>*</a:t>
            </a:r>
          </a:p>
          <a:p>
            <a:pPr marL="742950" lvl="1" indent="-285750">
              <a:spcBef>
                <a:spcPct val="20000"/>
              </a:spcBef>
              <a:buClr>
                <a:srgbClr val="595959"/>
              </a:buClr>
              <a:buFontTx/>
              <a:buChar char="–"/>
            </a:pPr>
            <a:r>
              <a:rPr lang="en-US" sz="2000" dirty="0">
                <a:solidFill>
                  <a:schemeClr val="tx2"/>
                </a:solidFill>
              </a:rPr>
              <a:t>ICRA </a:t>
            </a:r>
            <a:r>
              <a:rPr lang="en-US" sz="2000" dirty="0" smtClean="0">
                <a:solidFill>
                  <a:schemeClr val="tx2"/>
                </a:solidFill>
              </a:rPr>
              <a:t>2012 </a:t>
            </a:r>
            <a:r>
              <a:rPr lang="en-US" sz="2000" dirty="0">
                <a:solidFill>
                  <a:schemeClr val="tx2"/>
                </a:solidFill>
              </a:rPr>
              <a:t>in </a:t>
            </a:r>
            <a:r>
              <a:rPr lang="en-US" sz="2000" dirty="0" smtClean="0">
                <a:solidFill>
                  <a:schemeClr val="tx2"/>
                </a:solidFill>
              </a:rPr>
              <a:t>St Paul, Minnesota USA: </a:t>
            </a:r>
            <a:endParaRPr lang="en-US" sz="2000" dirty="0">
              <a:solidFill>
                <a:schemeClr val="tx2"/>
              </a:solidFill>
            </a:endParaRPr>
          </a:p>
          <a:p>
            <a:pPr marL="742950" lvl="1" indent="-285750">
              <a:spcBef>
                <a:spcPct val="20000"/>
              </a:spcBef>
              <a:buClr>
                <a:srgbClr val="595959"/>
              </a:buClr>
            </a:pPr>
            <a:r>
              <a:rPr lang="en-US" sz="2000" dirty="0">
                <a:solidFill>
                  <a:schemeClr val="tx2"/>
                </a:solidFill>
              </a:rPr>
              <a:t>	IEEE member rate: </a:t>
            </a:r>
            <a:r>
              <a:rPr lang="en-US" sz="2000" dirty="0" smtClean="0">
                <a:solidFill>
                  <a:schemeClr val="tx2"/>
                </a:solidFill>
              </a:rPr>
              <a:t>$570, </a:t>
            </a:r>
            <a:r>
              <a:rPr lang="en-US" sz="2000" dirty="0">
                <a:solidFill>
                  <a:schemeClr val="tx2"/>
                </a:solidFill>
              </a:rPr>
              <a:t>non-IEEE member rate: </a:t>
            </a:r>
            <a:r>
              <a:rPr lang="en-US" sz="2000" dirty="0" smtClean="0">
                <a:solidFill>
                  <a:schemeClr val="tx2"/>
                </a:solidFill>
              </a:rPr>
              <a:t>$770; </a:t>
            </a:r>
            <a:r>
              <a:rPr lang="en-US" sz="2000" dirty="0">
                <a:solidFill>
                  <a:schemeClr val="tx2"/>
                </a:solidFill>
              </a:rPr>
              <a:t>difference is </a:t>
            </a:r>
            <a:r>
              <a:rPr lang="en-US" sz="2000" dirty="0" smtClean="0">
                <a:solidFill>
                  <a:schemeClr val="tx2"/>
                </a:solidFill>
              </a:rPr>
              <a:t>= $200</a:t>
            </a:r>
            <a:r>
              <a:rPr lang="en-US" sz="2000" dirty="0">
                <a:solidFill>
                  <a:schemeClr val="tx2"/>
                </a:solidFill>
              </a:rPr>
              <a:t>;   </a:t>
            </a:r>
            <a:endParaRPr lang="en-US" sz="2000" dirty="0" smtClean="0">
              <a:solidFill>
                <a:schemeClr val="tx2"/>
              </a:solidFill>
            </a:endParaRPr>
          </a:p>
          <a:p>
            <a:pPr lvl="1">
              <a:spcBef>
                <a:spcPct val="20000"/>
              </a:spcBef>
              <a:buClr>
                <a:srgbClr val="595959"/>
              </a:buClr>
            </a:pP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   Student </a:t>
            </a:r>
            <a:r>
              <a:rPr lang="en-US" sz="2000" dirty="0">
                <a:solidFill>
                  <a:schemeClr val="tx2"/>
                </a:solidFill>
              </a:rPr>
              <a:t>difference </a:t>
            </a:r>
            <a:r>
              <a:rPr lang="en-US" sz="2000" dirty="0" smtClean="0">
                <a:solidFill>
                  <a:schemeClr val="tx2"/>
                </a:solidFill>
              </a:rPr>
              <a:t>= $450 - $300 = $150</a:t>
            </a:r>
            <a:endParaRPr lang="en-US" sz="2000" dirty="0">
              <a:solidFill>
                <a:schemeClr val="tx2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80000"/>
              <a:buFontTx/>
              <a:buBlip>
                <a:blip r:embed="rId2"/>
              </a:buBlip>
            </a:pPr>
            <a:endParaRPr lang="en-US" sz="2000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33799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8188" y="3538538"/>
            <a:ext cx="1568450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B25188-DF64-462A-944A-06AFEEC5D3FB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34819" name="Title 1"/>
          <p:cNvSpPr>
            <a:spLocks noGrp="1"/>
          </p:cNvSpPr>
          <p:nvPr>
            <p:ph type="title" idx="4294967295"/>
          </p:nvPr>
        </p:nvSpPr>
        <p:spPr>
          <a:xfrm>
            <a:off x="612775" y="596900"/>
            <a:ext cx="7772400" cy="830263"/>
          </a:xfrm>
        </p:spPr>
        <p:txBody>
          <a:bodyPr/>
          <a:lstStyle/>
          <a:p>
            <a:pPr algn="ctr" eaLnBrk="1" hangingPunct="1"/>
            <a:r>
              <a:rPr lang="en-US" sz="4000" smtClean="0"/>
              <a:t>RAS Membership Benefits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850900" y="1566863"/>
            <a:ext cx="7951788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en-US" b="1" kern="0" dirty="0">
              <a:solidFill>
                <a:schemeClr val="tx2"/>
              </a:solidFill>
              <a:latin typeface="+mn-lt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4821" name="Content Placeholder 2"/>
          <p:cNvSpPr txBox="1">
            <a:spLocks/>
          </p:cNvSpPr>
          <p:nvPr/>
        </p:nvSpPr>
        <p:spPr bwMode="auto">
          <a:xfrm>
            <a:off x="749300" y="1425575"/>
            <a:ext cx="67976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80000"/>
              <a:buFontTx/>
              <a:buBlip>
                <a:blip r:embed="rId2"/>
              </a:buBlip>
            </a:pPr>
            <a:r>
              <a:rPr lang="en-US" dirty="0">
                <a:solidFill>
                  <a:schemeClr val="tx2"/>
                </a:solidFill>
                <a:latin typeface="Verdana" pitchFamily="34" charset="0"/>
              </a:rPr>
              <a:t>e-subscriptions:</a:t>
            </a:r>
            <a:endParaRPr lang="en-US" i="1" dirty="0">
              <a:solidFill>
                <a:schemeClr val="tx2"/>
              </a:solidFill>
              <a:latin typeface="Verdana" pitchFamily="34" charset="0"/>
            </a:endParaRPr>
          </a:p>
          <a:p>
            <a:pPr marL="742950" lvl="1" indent="-285750">
              <a:spcBef>
                <a:spcPct val="20000"/>
              </a:spcBef>
              <a:buClr>
                <a:srgbClr val="595959"/>
              </a:buClr>
              <a:buFontTx/>
              <a:buChar char="–"/>
            </a:pPr>
            <a:r>
              <a:rPr lang="en-US" i="1" dirty="0">
                <a:solidFill>
                  <a:schemeClr val="tx2"/>
                </a:solidFill>
                <a:latin typeface="Verdana" pitchFamily="34" charset="0"/>
              </a:rPr>
              <a:t>IEEE Robotics and Automation Magazine</a:t>
            </a:r>
          </a:p>
          <a:p>
            <a:pPr marL="742950" lvl="1" indent="-285750">
              <a:spcBef>
                <a:spcPct val="20000"/>
              </a:spcBef>
              <a:buClr>
                <a:srgbClr val="595959"/>
              </a:buClr>
              <a:buFontTx/>
              <a:buChar char="–"/>
            </a:pPr>
            <a:r>
              <a:rPr lang="en-US" i="1" dirty="0">
                <a:solidFill>
                  <a:schemeClr val="tx2"/>
                </a:solidFill>
                <a:latin typeface="Verdana" pitchFamily="34" charset="0"/>
              </a:rPr>
              <a:t>IEEE Transactions on Robotics</a:t>
            </a:r>
          </a:p>
          <a:p>
            <a:pPr marL="742950" lvl="1" indent="-285750">
              <a:spcBef>
                <a:spcPct val="20000"/>
              </a:spcBef>
              <a:buClr>
                <a:srgbClr val="595959"/>
              </a:buClr>
              <a:buFontTx/>
              <a:buChar char="–"/>
            </a:pPr>
            <a:r>
              <a:rPr lang="en-US" i="1" dirty="0">
                <a:solidFill>
                  <a:schemeClr val="tx2"/>
                </a:solidFill>
                <a:latin typeface="Verdana" pitchFamily="34" charset="0"/>
              </a:rPr>
              <a:t>IEEE Transactions on Automation Science and Engineering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80000"/>
              <a:buFontTx/>
              <a:buBlip>
                <a:blip r:embed="rId2"/>
              </a:buBlip>
            </a:pPr>
            <a:r>
              <a:rPr lang="en-US" dirty="0">
                <a:solidFill>
                  <a:schemeClr val="tx2"/>
                </a:solidFill>
                <a:latin typeface="Verdana" pitchFamily="34" charset="0"/>
              </a:rPr>
              <a:t>RAS online member directory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80000"/>
              <a:buFontTx/>
              <a:buBlip>
                <a:blip r:embed="rId2"/>
              </a:buBlip>
            </a:pPr>
            <a:r>
              <a:rPr lang="en-US" dirty="0">
                <a:solidFill>
                  <a:schemeClr val="tx2"/>
                </a:solidFill>
                <a:latin typeface="Verdana" pitchFamily="34" charset="0"/>
              </a:rPr>
              <a:t>RAS video library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80000"/>
              <a:buFontTx/>
              <a:buBlip>
                <a:blip r:embed="rId2"/>
              </a:buBlip>
            </a:pPr>
            <a:r>
              <a:rPr lang="en-US" i="1" dirty="0" err="1">
                <a:solidFill>
                  <a:schemeClr val="tx2"/>
                </a:solidFill>
                <a:latin typeface="Verdana" pitchFamily="34" charset="0"/>
              </a:rPr>
              <a:t>RASeNews</a:t>
            </a:r>
            <a:r>
              <a:rPr lang="en-US" dirty="0">
                <a:solidFill>
                  <a:schemeClr val="tx2"/>
                </a:solidFill>
                <a:latin typeface="Verdana" pitchFamily="34" charset="0"/>
              </a:rPr>
              <a:t> – latest news, special events, conference announcements, </a:t>
            </a:r>
            <a:r>
              <a:rPr lang="en-US" dirty="0" smtClean="0">
                <a:solidFill>
                  <a:schemeClr val="tx2"/>
                </a:solidFill>
                <a:latin typeface="Verdana" pitchFamily="34" charset="0"/>
              </a:rPr>
              <a:t>etc. </a:t>
            </a:r>
            <a:endParaRPr lang="en-US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34822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1925" y="1533525"/>
            <a:ext cx="2020888" cy="1584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36DB10-8F35-4A41-B834-E840F444DAA2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35843" name="Title 1"/>
          <p:cNvSpPr>
            <a:spLocks noGrp="1"/>
          </p:cNvSpPr>
          <p:nvPr>
            <p:ph type="title" idx="4294967295"/>
          </p:nvPr>
        </p:nvSpPr>
        <p:spPr>
          <a:xfrm>
            <a:off x="612775" y="596900"/>
            <a:ext cx="7772400" cy="830263"/>
          </a:xfrm>
        </p:spPr>
        <p:txBody>
          <a:bodyPr/>
          <a:lstStyle/>
          <a:p>
            <a:pPr algn="ctr" eaLnBrk="1" hangingPunct="1"/>
            <a:r>
              <a:rPr lang="en-US" sz="4000" smtClean="0"/>
              <a:t>RAS Membership Benefits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850900" y="1566863"/>
            <a:ext cx="7951788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en-US" b="1" kern="0" dirty="0">
              <a:solidFill>
                <a:schemeClr val="tx2"/>
              </a:solidFill>
              <a:latin typeface="+mn-lt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5845" name="Content Placeholder 2"/>
          <p:cNvSpPr txBox="1">
            <a:spLocks/>
          </p:cNvSpPr>
          <p:nvPr/>
        </p:nvSpPr>
        <p:spPr bwMode="auto">
          <a:xfrm>
            <a:off x="679450" y="1476375"/>
            <a:ext cx="7772400" cy="384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80000"/>
              <a:buFontTx/>
              <a:buBlip>
                <a:blip r:embed="rId3"/>
              </a:buBlip>
            </a:pPr>
            <a:r>
              <a:rPr lang="en-US" sz="2200">
                <a:solidFill>
                  <a:schemeClr val="tx2"/>
                </a:solidFill>
                <a:latin typeface="Verdana" pitchFamily="34" charset="0"/>
              </a:rPr>
              <a:t>Eligible for student travel award of $500 and waive of registration fee to attend IEEE International Conference on Robotics and Automation (ICRA)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80000"/>
            </a:pPr>
            <a:endParaRPr lang="en-US" sz="2200">
              <a:solidFill>
                <a:schemeClr val="tx2"/>
              </a:solidFill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80000"/>
              <a:buFontTx/>
              <a:buBlip>
                <a:blip r:embed="rId3"/>
              </a:buBlip>
            </a:pPr>
            <a:r>
              <a:rPr lang="en-US" sz="2200">
                <a:solidFill>
                  <a:schemeClr val="tx2"/>
                </a:solidFill>
                <a:latin typeface="Verdana" pitchFamily="34" charset="0"/>
              </a:rPr>
              <a:t>Eligible for ICRA author travel award of $1000 to present papers at ICRA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80000"/>
            </a:pPr>
            <a:endParaRPr lang="en-US" sz="2200">
              <a:solidFill>
                <a:schemeClr val="tx2"/>
              </a:solidFill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80000"/>
              <a:buFontTx/>
              <a:buBlip>
                <a:blip r:embed="rId3"/>
              </a:buBlip>
            </a:pPr>
            <a:r>
              <a:rPr lang="en-US" sz="2200">
                <a:solidFill>
                  <a:schemeClr val="tx2"/>
                </a:solidFill>
                <a:latin typeface="Verdana" pitchFamily="34" charset="0"/>
              </a:rPr>
              <a:t>Scholarship (reduced student fees)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80000"/>
            </a:pPr>
            <a:r>
              <a:rPr lang="en-US" sz="2200">
                <a:solidFill>
                  <a:schemeClr val="tx2"/>
                </a:solidFill>
                <a:latin typeface="Verdana" pitchFamily="34" charset="0"/>
              </a:rPr>
              <a:t>	to attend Summer School of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80000"/>
            </a:pPr>
            <a:r>
              <a:rPr lang="en-US" sz="2200">
                <a:solidFill>
                  <a:schemeClr val="tx2"/>
                </a:solidFill>
                <a:latin typeface="Verdana" pitchFamily="34" charset="0"/>
              </a:rPr>
              <a:t>	Robotics for graduate students and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80000"/>
            </a:pPr>
            <a:r>
              <a:rPr lang="en-US" sz="2200">
                <a:solidFill>
                  <a:schemeClr val="tx2"/>
                </a:solidFill>
                <a:latin typeface="Verdana" pitchFamily="34" charset="0"/>
              </a:rPr>
              <a:t>	post-doctoral students</a:t>
            </a:r>
          </a:p>
        </p:txBody>
      </p:sp>
      <p:pic>
        <p:nvPicPr>
          <p:cNvPr id="35846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0338" y="3898900"/>
            <a:ext cx="2051050" cy="1592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35063C-96EC-4656-BFC8-A376925A2ED1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36867" name="Title 1"/>
          <p:cNvSpPr>
            <a:spLocks noGrp="1"/>
          </p:cNvSpPr>
          <p:nvPr>
            <p:ph type="title" idx="4294967295"/>
          </p:nvPr>
        </p:nvSpPr>
        <p:spPr>
          <a:xfrm>
            <a:off x="612775" y="596900"/>
            <a:ext cx="7772400" cy="830263"/>
          </a:xfrm>
        </p:spPr>
        <p:txBody>
          <a:bodyPr/>
          <a:lstStyle/>
          <a:p>
            <a:pPr algn="ctr" eaLnBrk="1" hangingPunct="1"/>
            <a:r>
              <a:rPr lang="en-US" sz="4000" smtClean="0"/>
              <a:t>RAS Membership Benefits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850900" y="1566863"/>
            <a:ext cx="7951788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en-US" b="1" kern="0" dirty="0">
              <a:solidFill>
                <a:schemeClr val="tx2"/>
              </a:solidFill>
              <a:latin typeface="+mn-lt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49300" y="14605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Clr>
                <a:schemeClr val="tx1">
                  <a:lumMod val="65000"/>
                  <a:lumOff val="35000"/>
                </a:schemeClr>
              </a:buClr>
              <a:defRPr/>
            </a:lvl2pPr>
            <a:lvl3pPr>
              <a:buClr>
                <a:schemeClr val="tx1">
                  <a:lumMod val="65000"/>
                  <a:lumOff val="35000"/>
                </a:schemeClr>
              </a:buClr>
              <a:defRPr/>
            </a:lvl3pPr>
            <a:lvl4pPr>
              <a:buClr>
                <a:schemeClr val="tx1">
                  <a:lumMod val="65000"/>
                  <a:lumOff val="35000"/>
                </a:schemeClr>
              </a:buClr>
              <a:defRPr/>
            </a:lvl4pPr>
            <a:lvl5pPr>
              <a:buClr>
                <a:schemeClr val="tx1">
                  <a:lumMod val="65000"/>
                  <a:lumOff val="35000"/>
                </a:schemeClr>
              </a:buClr>
              <a:defRPr/>
            </a:lvl5pPr>
          </a:lstStyle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80000"/>
              <a:defRPr/>
            </a:pPr>
            <a:r>
              <a:rPr lang="en-US" kern="0" dirty="0" smtClean="0">
                <a:solidFill>
                  <a:schemeClr val="tx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RAS chapter grant: $2000/year available for chapters to support local activities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80000"/>
              <a:defRPr/>
            </a:pPr>
            <a:r>
              <a:rPr lang="en-US" kern="0" dirty="0" smtClean="0">
                <a:solidFill>
                  <a:schemeClr val="tx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Distinguished Lecturer (DL): RAS pays up to $3000 for a DL to visit and give lecture at a local chapter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80000"/>
              <a:defRPr/>
            </a:pPr>
            <a:r>
              <a:rPr lang="en-US" kern="0" dirty="0" smtClean="0">
                <a:solidFill>
                  <a:schemeClr val="tx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Join many of RAS Technical Committees to network with researchers working in the same area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80000"/>
              <a:defRPr/>
            </a:pPr>
            <a:r>
              <a:rPr lang="en-US" kern="0" dirty="0" smtClean="0">
                <a:solidFill>
                  <a:schemeClr val="tx2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Most importantly, opportunity to volunteer in robotics and automation profession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80000"/>
              <a:defRPr/>
            </a:pPr>
            <a:endParaRPr lang="en-US" kern="0" dirty="0" smtClean="0">
              <a:solidFill>
                <a:schemeClr val="tx2"/>
              </a:solidFill>
              <a:latin typeface="+mn-lt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97DCFE-2B88-4260-9809-2CD9B529E250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37891" name="Title 1"/>
          <p:cNvSpPr>
            <a:spLocks noGrp="1"/>
          </p:cNvSpPr>
          <p:nvPr>
            <p:ph type="title" idx="4294967295"/>
          </p:nvPr>
        </p:nvSpPr>
        <p:spPr>
          <a:xfrm>
            <a:off x="612775" y="596900"/>
            <a:ext cx="7772400" cy="830263"/>
          </a:xfrm>
        </p:spPr>
        <p:txBody>
          <a:bodyPr/>
          <a:lstStyle/>
          <a:p>
            <a:pPr algn="ctr" eaLnBrk="1" hangingPunct="1"/>
            <a:r>
              <a:rPr lang="en-US" sz="4000" smtClean="0"/>
              <a:t>How to Join IEEE RAS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850900" y="1566863"/>
            <a:ext cx="7951788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2" charset="2"/>
              <a:buChar char="§"/>
              <a:defRPr/>
            </a:pPr>
            <a:endParaRPr lang="en-US" b="1" kern="0" dirty="0">
              <a:solidFill>
                <a:schemeClr val="tx2"/>
              </a:solidFill>
              <a:latin typeface="+mn-lt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7893" name="Content Placeholder 2"/>
          <p:cNvSpPr txBox="1">
            <a:spLocks/>
          </p:cNvSpPr>
          <p:nvPr/>
        </p:nvSpPr>
        <p:spPr bwMode="auto">
          <a:xfrm>
            <a:off x="749300" y="1701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80000"/>
              <a:buFontTx/>
              <a:buBlip>
                <a:blip r:embed="rId2"/>
              </a:buBlip>
            </a:pPr>
            <a:r>
              <a:rPr lang="en-US" dirty="0">
                <a:solidFill>
                  <a:schemeClr val="tx2"/>
                </a:solidFill>
                <a:latin typeface="Verdana" pitchFamily="34" charset="0"/>
              </a:rPr>
              <a:t>Apply online and receive membership number instantly </a:t>
            </a:r>
            <a:r>
              <a:rPr lang="en-US" dirty="0" smtClean="0">
                <a:solidFill>
                  <a:schemeClr val="tx2"/>
                </a:solidFill>
                <a:latin typeface="Verdana" pitchFamily="34" charset="0"/>
              </a:rPr>
              <a:t>at</a:t>
            </a:r>
            <a:endParaRPr lang="en-US" dirty="0">
              <a:solidFill>
                <a:schemeClr val="tx2"/>
              </a:solidFill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80000"/>
            </a:pPr>
            <a:r>
              <a:rPr lang="en-US" dirty="0">
                <a:solidFill>
                  <a:schemeClr val="tx2"/>
                </a:solidFill>
                <a:latin typeface="Verdana" pitchFamily="34" charset="0"/>
              </a:rPr>
              <a:t>   </a:t>
            </a:r>
            <a:r>
              <a:rPr lang="en-US" dirty="0" smtClean="0">
                <a:solidFill>
                  <a:schemeClr val="tx2"/>
                </a:solidFill>
                <a:latin typeface="Verdana" pitchFamily="34" charset="0"/>
                <a:hlinkClick r:id="rId3"/>
              </a:rPr>
              <a:t>http</a:t>
            </a:r>
            <a:r>
              <a:rPr lang="en-US" dirty="0">
                <a:solidFill>
                  <a:schemeClr val="tx2"/>
                </a:solidFill>
                <a:latin typeface="Verdana" pitchFamily="34" charset="0"/>
                <a:hlinkClick r:id="rId3"/>
              </a:rPr>
              <a:t>://www.ieee.org/membership_services/</a:t>
            </a:r>
            <a:endParaRPr lang="en-US" dirty="0">
              <a:solidFill>
                <a:schemeClr val="tx2"/>
              </a:solidFill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80000"/>
            </a:pPr>
            <a:endParaRPr lang="en-US" dirty="0">
              <a:solidFill>
                <a:schemeClr val="tx2"/>
              </a:solidFill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80000"/>
            </a:pPr>
            <a:endParaRPr lang="en-US" dirty="0">
              <a:solidFill>
                <a:schemeClr val="tx2"/>
              </a:solidFill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80000"/>
            </a:pPr>
            <a:endParaRPr lang="en-US" dirty="0">
              <a:solidFill>
                <a:schemeClr val="tx2"/>
              </a:solidFill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80000"/>
            </a:pPr>
            <a:endParaRPr lang="en-US" dirty="0">
              <a:solidFill>
                <a:schemeClr val="tx2"/>
              </a:solidFill>
              <a:latin typeface="Verdana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80000"/>
              <a:buFontTx/>
              <a:buBlip>
                <a:blip r:embed="rId2"/>
              </a:buBlip>
            </a:pPr>
            <a:endParaRPr lang="en-US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37894" name="Picture 7" descr="ras_logo_3d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78000" y="3530600"/>
            <a:ext cx="5461000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3E88EC-A02F-4A39-9592-E0789BC67163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7171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en-US" smtClean="0"/>
              <a:t>IEEE</a:t>
            </a:r>
          </a:p>
        </p:txBody>
      </p:sp>
      <p:sp>
        <p:nvSpPr>
          <p:cNvPr id="7172" name="Content Placeholder 2"/>
          <p:cNvSpPr>
            <a:spLocks noGrp="1"/>
          </p:cNvSpPr>
          <p:nvPr>
            <p:ph idx="4294967295"/>
          </p:nvPr>
        </p:nvSpPr>
        <p:spPr>
          <a:xfrm>
            <a:off x="685800" y="1270000"/>
            <a:ext cx="7772400" cy="41148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The world’s largest technical professional association fostering technological innovation and excellence for the benefit of humanity</a:t>
            </a:r>
          </a:p>
          <a:p>
            <a:pPr lvl="1" eaLnBrk="1" hangingPunct="1"/>
            <a:r>
              <a:rPr lang="en-US" sz="2200" dirty="0" smtClean="0"/>
              <a:t>More than 400,000 members</a:t>
            </a:r>
          </a:p>
          <a:p>
            <a:pPr lvl="1" eaLnBrk="1" hangingPunct="1"/>
            <a:r>
              <a:rPr lang="en-US" sz="2200" dirty="0" smtClean="0"/>
              <a:t>Includes 100,000 student members</a:t>
            </a:r>
          </a:p>
          <a:p>
            <a:pPr lvl="1" eaLnBrk="1" hangingPunct="1"/>
            <a:r>
              <a:rPr lang="en-US" sz="2200" dirty="0" smtClean="0"/>
              <a:t>More than 150 countries</a:t>
            </a:r>
          </a:p>
          <a:p>
            <a:pPr eaLnBrk="1" hangingPunct="1"/>
            <a:r>
              <a:rPr lang="en-US" sz="2400" dirty="0" smtClean="0"/>
              <a:t>Organized into 10 geographical regions</a:t>
            </a:r>
          </a:p>
          <a:p>
            <a:pPr lvl="1" eaLnBrk="1" hangingPunct="1"/>
            <a:r>
              <a:rPr lang="en-US" sz="2200" dirty="0" smtClean="0"/>
              <a:t>330 sections</a:t>
            </a:r>
          </a:p>
          <a:p>
            <a:pPr lvl="1" eaLnBrk="1" hangingPunct="1"/>
            <a:r>
              <a:rPr lang="en-US" sz="2200" dirty="0" smtClean="0"/>
              <a:t>~1900 student branches</a:t>
            </a:r>
          </a:p>
          <a:p>
            <a:pPr lvl="1" eaLnBrk="1" hangingPunct="1"/>
            <a:r>
              <a:rPr lang="en-US" sz="2200" dirty="0" smtClean="0"/>
              <a:t>~2000 chapters</a:t>
            </a:r>
          </a:p>
        </p:txBody>
      </p:sp>
      <p:pic>
        <p:nvPicPr>
          <p:cNvPr id="7173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7925" y="4414838"/>
            <a:ext cx="381476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DBE5B3-B3E9-40D7-8F51-4A87BB710FA6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819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en-US" smtClean="0"/>
              <a:t>IEEE</a:t>
            </a:r>
          </a:p>
        </p:txBody>
      </p:sp>
      <p:sp>
        <p:nvSpPr>
          <p:cNvPr id="135171" name="Content Placeholder 2"/>
          <p:cNvSpPr>
            <a:spLocks noGrp="1"/>
          </p:cNvSpPr>
          <p:nvPr>
            <p:ph idx="4294967295"/>
          </p:nvPr>
        </p:nvSpPr>
        <p:spPr>
          <a:xfrm>
            <a:off x="685800" y="1270000"/>
            <a:ext cx="7772400" cy="4114800"/>
          </a:xfrm>
        </p:spPr>
        <p:txBody>
          <a:bodyPr/>
          <a:lstStyle/>
          <a:p>
            <a:pPr eaLnBrk="1" hangingPunct="1"/>
            <a:r>
              <a:rPr lang="en-US" sz="2400" smtClean="0"/>
              <a:t>Composed of 10 technical divisions</a:t>
            </a:r>
          </a:p>
          <a:p>
            <a:pPr lvl="1" eaLnBrk="1" hangingPunct="1"/>
            <a:r>
              <a:rPr lang="en-US" sz="2200" smtClean="0"/>
              <a:t>Technical areas ranging from aerospace systems, computers, and control systems to electron devices, power &amp; energy, and signal processing</a:t>
            </a:r>
          </a:p>
          <a:p>
            <a:pPr lvl="1" eaLnBrk="1" hangingPunct="1"/>
            <a:r>
              <a:rPr lang="en-US" sz="2200" smtClean="0"/>
              <a:t>38 societies and 7 technical councils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158875" y="3944938"/>
            <a:ext cx="7054850" cy="1752600"/>
            <a:chOff x="730" y="2485"/>
            <a:chExt cx="4444" cy="1104"/>
          </a:xfrm>
        </p:grpSpPr>
        <p:pic>
          <p:nvPicPr>
            <p:cNvPr id="8198" name="Picture 6" descr="AESS-Logo-color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31" y="2488"/>
              <a:ext cx="519" cy="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9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831" y="2595"/>
              <a:ext cx="2085" cy="2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8200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30" y="3037"/>
              <a:ext cx="806" cy="5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8201" name="Picture 10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446" y="2485"/>
              <a:ext cx="700" cy="48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8202" name="Picture 1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897" y="3036"/>
              <a:ext cx="1945" cy="51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8203" name="Picture 1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126" y="3034"/>
              <a:ext cx="1048" cy="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47184E-1342-42EF-991A-8EBCBD667E60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9219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en-US" smtClean="0"/>
              <a:t>IEEE</a:t>
            </a:r>
          </a:p>
        </p:txBody>
      </p:sp>
      <p:sp>
        <p:nvSpPr>
          <p:cNvPr id="9220" name="Content Placeholder 2"/>
          <p:cNvSpPr>
            <a:spLocks noGrp="1"/>
          </p:cNvSpPr>
          <p:nvPr>
            <p:ph idx="4294967295"/>
          </p:nvPr>
        </p:nvSpPr>
        <p:spPr>
          <a:xfrm>
            <a:off x="685800" y="1270000"/>
            <a:ext cx="7772400" cy="4114800"/>
          </a:xfrm>
        </p:spPr>
        <p:txBody>
          <a:bodyPr/>
          <a:lstStyle/>
          <a:p>
            <a:pPr eaLnBrk="1" hangingPunct="1"/>
            <a:r>
              <a:rPr lang="en-US" sz="2400" smtClean="0"/>
              <a:t>Composed of 10 technical divisions</a:t>
            </a:r>
          </a:p>
          <a:p>
            <a:pPr lvl="1" eaLnBrk="1" hangingPunct="1"/>
            <a:r>
              <a:rPr lang="en-US" sz="2200" smtClean="0"/>
              <a:t>Technical areas ranging from aerospace systems, computers, and control systems to electron devices, power &amp; energy, and signal processing</a:t>
            </a:r>
          </a:p>
          <a:p>
            <a:pPr lvl="1" eaLnBrk="1" hangingPunct="1"/>
            <a:r>
              <a:rPr lang="en-US" sz="2200" smtClean="0"/>
              <a:t>38 societies and 7 technical councils</a:t>
            </a:r>
          </a:p>
          <a:p>
            <a:pPr lvl="1" eaLnBrk="1" hangingPunct="1"/>
            <a:r>
              <a:rPr lang="en-US" sz="2200" smtClean="0"/>
              <a:t>Robotics and Automation Society in Division X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417" y="4421431"/>
            <a:ext cx="2631191" cy="111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E18541-36E1-40EA-9840-96E00EE18BFB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992188"/>
          </a:xfrm>
        </p:spPr>
        <p:txBody>
          <a:bodyPr/>
          <a:lstStyle/>
          <a:p>
            <a:pPr algn="ctr" eaLnBrk="1" hangingPunct="1"/>
            <a:r>
              <a:rPr lang="en-US" smtClean="0"/>
              <a:t>History of IEEE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1325" y="1566863"/>
            <a:ext cx="8488363" cy="4497387"/>
          </a:xfrm>
        </p:spPr>
        <p:txBody>
          <a:bodyPr/>
          <a:lstStyle/>
          <a:p>
            <a:pPr eaLnBrk="1" hangingPunct="1"/>
            <a:r>
              <a:rPr lang="en-US" altLang="zh-CN" sz="2000" dirty="0" smtClean="0">
                <a:ea typeface="SimSun" pitchFamily="2" charset="-122"/>
              </a:rPr>
              <a:t>American Institute of Electrical Engineers (AIEE), 1884</a:t>
            </a:r>
            <a:endParaRPr lang="en-US" sz="2000" dirty="0" smtClean="0">
              <a:solidFill>
                <a:srgbClr val="0000CC"/>
              </a:solidFill>
            </a:endParaRPr>
          </a:p>
          <a:p>
            <a:pPr lvl="1" eaLnBrk="1" hangingPunct="1"/>
            <a:r>
              <a:rPr lang="en-US" altLang="zh-CN" sz="2000" dirty="0" err="1" smtClean="0">
                <a:solidFill>
                  <a:srgbClr val="0000CC"/>
                </a:solidFill>
                <a:ea typeface="SimSun" pitchFamily="2" charset="-122"/>
              </a:rPr>
              <a:t>Norvin</a:t>
            </a:r>
            <a:r>
              <a:rPr lang="en-US" altLang="zh-CN" sz="2000" dirty="0" smtClean="0">
                <a:solidFill>
                  <a:srgbClr val="0000CC"/>
                </a:solidFill>
                <a:ea typeface="SimSun" pitchFamily="2" charset="-122"/>
              </a:rPr>
              <a:t> Green</a:t>
            </a:r>
            <a:r>
              <a:rPr lang="en-US" altLang="zh-CN" sz="2000" dirty="0" smtClean="0">
                <a:ea typeface="SimSun" pitchFamily="2" charset="-122"/>
              </a:rPr>
              <a:t> of </a:t>
            </a:r>
            <a:r>
              <a:rPr lang="en-US" altLang="zh-CN" sz="2000" dirty="0" smtClean="0">
                <a:solidFill>
                  <a:srgbClr val="0000CC"/>
                </a:solidFill>
                <a:ea typeface="SimSun" pitchFamily="2" charset="-122"/>
              </a:rPr>
              <a:t>Western Union</a:t>
            </a:r>
            <a:r>
              <a:rPr lang="en-US" altLang="zh-CN" sz="2000" dirty="0" smtClean="0">
                <a:ea typeface="SimSun" pitchFamily="2" charset="-122"/>
              </a:rPr>
              <a:t> from telegraphy, </a:t>
            </a:r>
            <a:r>
              <a:rPr lang="en-US" altLang="zh-CN" sz="2000" dirty="0" smtClean="0">
                <a:solidFill>
                  <a:srgbClr val="0000CC"/>
                </a:solidFill>
                <a:ea typeface="SimSun" pitchFamily="2" charset="-122"/>
              </a:rPr>
              <a:t>Thomas Edison</a:t>
            </a:r>
            <a:r>
              <a:rPr lang="en-US" altLang="zh-CN" sz="2000" dirty="0" smtClean="0">
                <a:ea typeface="SimSun" pitchFamily="2" charset="-122"/>
              </a:rPr>
              <a:t> from power, and </a:t>
            </a:r>
            <a:r>
              <a:rPr lang="en-US" altLang="zh-CN" sz="2000" dirty="0" smtClean="0">
                <a:solidFill>
                  <a:srgbClr val="0000CC"/>
                </a:solidFill>
                <a:ea typeface="SimSun" pitchFamily="2" charset="-122"/>
              </a:rPr>
              <a:t>Alexander Graham Bell</a:t>
            </a:r>
            <a:r>
              <a:rPr lang="en-US" altLang="zh-CN" sz="2000" dirty="0" smtClean="0">
                <a:ea typeface="SimSun" pitchFamily="2" charset="-122"/>
              </a:rPr>
              <a:t> from the telephone industry (Edison and Bell were among six VPs)</a:t>
            </a:r>
          </a:p>
          <a:p>
            <a:pPr eaLnBrk="1" hangingPunct="1"/>
            <a:r>
              <a:rPr lang="en-US" altLang="zh-CN" sz="2000" dirty="0" smtClean="0">
                <a:ea typeface="SimSun" pitchFamily="2" charset="-122"/>
              </a:rPr>
              <a:t>Institute of Radio Engineers (IRE), 1912, devoted to radios </a:t>
            </a:r>
          </a:p>
          <a:p>
            <a:pPr eaLnBrk="1" hangingPunct="1"/>
            <a:r>
              <a:rPr lang="en-US" altLang="zh-CN" sz="2000" dirty="0" smtClean="0">
                <a:ea typeface="SimSun" pitchFamily="2" charset="-122"/>
              </a:rPr>
              <a:t>They merged to form IEEE in 1963</a:t>
            </a:r>
          </a:p>
          <a:p>
            <a:pPr eaLnBrk="1" hangingPunct="1"/>
            <a:r>
              <a:rPr lang="en-US" altLang="zh-CN" sz="2000" dirty="0" smtClean="0">
                <a:ea typeface="SimSun" pitchFamily="2" charset="-122"/>
              </a:rPr>
              <a:t>We celebrated 125</a:t>
            </a:r>
            <a:r>
              <a:rPr lang="en-US" altLang="zh-CN" sz="2000" baseline="30000" dirty="0" smtClean="0">
                <a:ea typeface="SimSun" pitchFamily="2" charset="-122"/>
              </a:rPr>
              <a:t>th</a:t>
            </a:r>
            <a:r>
              <a:rPr lang="en-US" altLang="zh-CN" sz="2000" dirty="0" smtClean="0">
                <a:ea typeface="SimSun" pitchFamily="2" charset="-122"/>
              </a:rPr>
              <a:t> anniversary in 2009</a:t>
            </a:r>
          </a:p>
          <a:p>
            <a:pPr lvl="1" eaLnBrk="1" hangingPunct="1"/>
            <a:r>
              <a:rPr lang="en-US" sz="2000" dirty="0" smtClean="0"/>
              <a:t>Publishes nearly 150 transactions, journals and magazines </a:t>
            </a:r>
          </a:p>
          <a:p>
            <a:pPr lvl="1" eaLnBrk="1" hangingPunct="1"/>
            <a:r>
              <a:rPr lang="en-US" sz="2000" dirty="0" smtClean="0"/>
              <a:t>Sponsors more than 1300 conferences annually </a:t>
            </a:r>
          </a:p>
          <a:p>
            <a:pPr lvl="1" eaLnBrk="1" hangingPunct="1"/>
            <a:r>
              <a:rPr lang="en-US" sz="2000" dirty="0" smtClean="0"/>
              <a:t>Many standards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98B38E-A73D-4037-8B65-B3CC32FC8829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1331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en-US" smtClean="0"/>
              <a:t>Robotics and Automation Society (RAS)</a:t>
            </a:r>
          </a:p>
        </p:txBody>
      </p:sp>
      <p:sp>
        <p:nvSpPr>
          <p:cNvPr id="13316" name="Content Placeholder 2"/>
          <p:cNvSpPr>
            <a:spLocks noGrp="1"/>
          </p:cNvSpPr>
          <p:nvPr>
            <p:ph idx="4294967295"/>
          </p:nvPr>
        </p:nvSpPr>
        <p:spPr>
          <a:xfrm>
            <a:off x="685799" y="1968500"/>
            <a:ext cx="8048625" cy="3113088"/>
          </a:xfrm>
        </p:spPr>
        <p:txBody>
          <a:bodyPr/>
          <a:lstStyle/>
          <a:p>
            <a:pPr eaLnBrk="1" hangingPunct="1"/>
            <a:r>
              <a:rPr lang="en-US" sz="2400" dirty="0" smtClean="0"/>
              <a:t>RAS has </a:t>
            </a:r>
            <a:r>
              <a:rPr lang="en-US" sz="2400" dirty="0" smtClean="0"/>
              <a:t>over </a:t>
            </a:r>
            <a:r>
              <a:rPr lang="en-US" sz="2400" dirty="0" smtClean="0"/>
              <a:t>11</a:t>
            </a:r>
            <a:r>
              <a:rPr lang="en-US" sz="2400" dirty="0" smtClean="0"/>
              <a:t>000 </a:t>
            </a:r>
            <a:r>
              <a:rPr lang="en-US" sz="2400" dirty="0" smtClean="0"/>
              <a:t>members in 110 countries</a:t>
            </a:r>
          </a:p>
          <a:p>
            <a:pPr lvl="1" eaLnBrk="1" hangingPunct="1"/>
            <a:r>
              <a:rPr lang="en-US" sz="2200" dirty="0" smtClean="0"/>
              <a:t>Roughly half in the Americas</a:t>
            </a:r>
          </a:p>
          <a:p>
            <a:pPr lvl="1" eaLnBrk="1" hangingPunct="1"/>
            <a:r>
              <a:rPr lang="en-US" sz="2200" dirty="0" smtClean="0"/>
              <a:t>A quarter in Europe and the Middle East</a:t>
            </a:r>
          </a:p>
          <a:p>
            <a:pPr lvl="1" eaLnBrk="1" hangingPunct="1"/>
            <a:r>
              <a:rPr lang="en-US" sz="2200" dirty="0" smtClean="0"/>
              <a:t>A quarter in Asia and Oceania</a:t>
            </a:r>
          </a:p>
          <a:p>
            <a:pPr eaLnBrk="1" hangingPunct="1"/>
            <a:r>
              <a:rPr lang="en-US" sz="2400" dirty="0" smtClean="0"/>
              <a:t>Students make up about</a:t>
            </a:r>
          </a:p>
          <a:p>
            <a:pPr eaLnBrk="1" hangingPunct="1">
              <a:buFontTx/>
              <a:buNone/>
            </a:pPr>
            <a:r>
              <a:rPr lang="en-US" sz="2400" dirty="0" smtClean="0"/>
              <a:t>   15% of the RAS membership</a:t>
            </a:r>
          </a:p>
          <a:p>
            <a:pPr lvl="1" eaLnBrk="1" hangingPunct="1"/>
            <a:r>
              <a:rPr lang="en-US" sz="2200" dirty="0" smtClean="0"/>
              <a:t>Growing rapidly</a:t>
            </a:r>
          </a:p>
          <a:p>
            <a:pPr lvl="1" eaLnBrk="1" hangingPunct="1"/>
            <a:r>
              <a:rPr lang="en-US" sz="2200" dirty="0" smtClean="0"/>
              <a:t>Increased by 45% in 2011</a:t>
            </a:r>
          </a:p>
          <a:p>
            <a:pPr lvl="1" eaLnBrk="1" hangingPunct="1"/>
            <a:endParaRPr lang="en-US" sz="2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EA091D-A5FB-46AA-80C4-FC734CFC7D23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mtClean="0"/>
              <a:t>RAS Technical Field of Interest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58913"/>
            <a:ext cx="6032500" cy="941387"/>
          </a:xfrm>
        </p:spPr>
        <p:txBody>
          <a:bodyPr/>
          <a:lstStyle/>
          <a:p>
            <a:pPr eaLnBrk="1" hangingPunct="1"/>
            <a:r>
              <a:rPr lang="en-US" sz="2000" dirty="0" smtClean="0"/>
              <a:t>The Society is interested in both </a:t>
            </a:r>
            <a:r>
              <a:rPr lang="en-US" sz="2000" b="1" dirty="0" smtClean="0"/>
              <a:t>applied and theoretical issues</a:t>
            </a:r>
            <a:r>
              <a:rPr lang="en-US" sz="2000" dirty="0" smtClean="0"/>
              <a:t> in robotics and </a:t>
            </a:r>
            <a:r>
              <a:rPr lang="en-US" sz="2000" dirty="0" smtClean="0"/>
              <a:t>automation</a:t>
            </a:r>
            <a:endParaRPr lang="en-US" sz="2000" dirty="0" smtClean="0"/>
          </a:p>
        </p:txBody>
      </p:sp>
      <p:pic>
        <p:nvPicPr>
          <p:cNvPr id="14341" name="Picture 4" descr="1-industrial_robot - FRIDA - ABB - 4-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4337050"/>
            <a:ext cx="1911350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9" descr="packbot_beauty_black_bk_medi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2250" y="2571750"/>
            <a:ext cx="2100263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Rectangle 10"/>
          <p:cNvSpPr>
            <a:spLocks noChangeArrowheads="1"/>
          </p:cNvSpPr>
          <p:nvPr/>
        </p:nvSpPr>
        <p:spPr bwMode="auto">
          <a:xfrm>
            <a:off x="2438400" y="2424113"/>
            <a:ext cx="442595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bg2"/>
              </a:buClr>
              <a:buSzPct val="80000"/>
              <a:buFontTx/>
              <a:buBlip>
                <a:blip r:embed="rId5"/>
              </a:buBlip>
            </a:pPr>
            <a:r>
              <a:rPr lang="en-US" sz="2000" b="1" dirty="0">
                <a:solidFill>
                  <a:schemeClr val="tx2"/>
                </a:solidFill>
                <a:latin typeface="Verdana" pitchFamily="34" charset="0"/>
              </a:rPr>
              <a:t>Robotics</a:t>
            </a:r>
            <a:r>
              <a:rPr lang="en-US" sz="2000" dirty="0">
                <a:solidFill>
                  <a:schemeClr val="tx2"/>
                </a:solidFill>
                <a:latin typeface="Verdana" pitchFamily="34" charset="0"/>
              </a:rPr>
              <a:t>: include </a:t>
            </a:r>
            <a:r>
              <a:rPr lang="en-US" sz="2000" b="1" dirty="0">
                <a:solidFill>
                  <a:schemeClr val="tx2"/>
                </a:solidFill>
                <a:latin typeface="Verdana" pitchFamily="34" charset="0"/>
              </a:rPr>
              <a:t>intelligent machines and systems</a:t>
            </a:r>
            <a:r>
              <a:rPr lang="en-US" sz="2000" dirty="0">
                <a:solidFill>
                  <a:schemeClr val="tx2"/>
                </a:solidFill>
                <a:latin typeface="Verdana" pitchFamily="34" charset="0"/>
              </a:rPr>
              <a:t> used, for example, in space exploration, human services, or manufacturing</a:t>
            </a:r>
          </a:p>
        </p:txBody>
      </p:sp>
      <p:sp>
        <p:nvSpPr>
          <p:cNvPr id="14344" name="Rectangle 11"/>
          <p:cNvSpPr>
            <a:spLocks noChangeArrowheads="1"/>
          </p:cNvSpPr>
          <p:nvPr/>
        </p:nvSpPr>
        <p:spPr bwMode="auto">
          <a:xfrm>
            <a:off x="2466975" y="4044950"/>
            <a:ext cx="4543425" cy="159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bg2"/>
              </a:buClr>
              <a:buSzPct val="80000"/>
              <a:buFontTx/>
              <a:buBlip>
                <a:blip r:embed="rId5"/>
              </a:buBlip>
            </a:pPr>
            <a:r>
              <a:rPr lang="en-US" sz="2000" b="1" dirty="0">
                <a:solidFill>
                  <a:schemeClr val="tx2"/>
                </a:solidFill>
                <a:latin typeface="Verdana" pitchFamily="34" charset="0"/>
              </a:rPr>
              <a:t>Automation</a:t>
            </a:r>
            <a:r>
              <a:rPr lang="en-US" sz="2000" dirty="0">
                <a:solidFill>
                  <a:schemeClr val="tx2"/>
                </a:solidFill>
                <a:latin typeface="Verdana" pitchFamily="34" charset="0"/>
              </a:rPr>
              <a:t>: </a:t>
            </a:r>
            <a:r>
              <a:rPr lang="en-US" sz="2000" b="1" dirty="0">
                <a:solidFill>
                  <a:schemeClr val="tx2"/>
                </a:solidFill>
                <a:latin typeface="Verdana" pitchFamily="34" charset="0"/>
              </a:rPr>
              <a:t>use of automated methods</a:t>
            </a:r>
            <a:r>
              <a:rPr lang="en-US" sz="2000" dirty="0">
                <a:solidFill>
                  <a:schemeClr val="tx2"/>
                </a:solidFill>
                <a:latin typeface="Verdana" pitchFamily="34" charset="0"/>
              </a:rPr>
              <a:t> in various applications, for example, factory, office, home, or transportation systems </a:t>
            </a:r>
            <a:r>
              <a:rPr lang="en-US" sz="2000" b="1" dirty="0">
                <a:solidFill>
                  <a:schemeClr val="tx2"/>
                </a:solidFill>
                <a:latin typeface="Verdana" pitchFamily="34" charset="0"/>
              </a:rPr>
              <a:t>to improve performance and </a:t>
            </a:r>
            <a:r>
              <a:rPr lang="en-US" sz="2000" b="1" dirty="0" smtClean="0">
                <a:solidFill>
                  <a:schemeClr val="tx2"/>
                </a:solidFill>
                <a:latin typeface="Verdana" pitchFamily="34" charset="0"/>
              </a:rPr>
              <a:t>productivity</a:t>
            </a:r>
            <a:endParaRPr lang="en-US" sz="2000" b="1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14345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04063" y="4152900"/>
            <a:ext cx="1566862" cy="1677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4346" name="Picture 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72288" y="1411288"/>
            <a:ext cx="1628775" cy="2700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4347" name="Rectangle 10"/>
          <p:cNvSpPr>
            <a:spLocks noChangeArrowheads="1"/>
          </p:cNvSpPr>
          <p:nvPr/>
        </p:nvSpPr>
        <p:spPr bwMode="auto">
          <a:xfrm>
            <a:off x="7827963" y="3898900"/>
            <a:ext cx="11191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CC"/>
                </a:solidFill>
                <a:latin typeface="Verdana" pitchFamily="34" charset="0"/>
              </a:rPr>
              <a:t>KAIST Hubo</a:t>
            </a:r>
            <a:endParaRPr lang="en-US" sz="1200"/>
          </a:p>
        </p:txBody>
      </p:sp>
      <p:sp>
        <p:nvSpPr>
          <p:cNvPr id="14348" name="Rectangle 11"/>
          <p:cNvSpPr>
            <a:spLocks noChangeArrowheads="1"/>
          </p:cNvSpPr>
          <p:nvPr/>
        </p:nvSpPr>
        <p:spPr bwMode="auto">
          <a:xfrm>
            <a:off x="6777038" y="5718175"/>
            <a:ext cx="14525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CC"/>
                </a:solidFill>
                <a:latin typeface="Verdana" pitchFamily="34" charset="0"/>
              </a:rPr>
              <a:t>RST PenelopeCS</a:t>
            </a:r>
            <a:endParaRPr lang="en-US" sz="1200"/>
          </a:p>
        </p:txBody>
      </p:sp>
      <p:sp>
        <p:nvSpPr>
          <p:cNvPr id="14349" name="Rectangle 12"/>
          <p:cNvSpPr>
            <a:spLocks noChangeArrowheads="1"/>
          </p:cNvSpPr>
          <p:nvPr/>
        </p:nvSpPr>
        <p:spPr bwMode="auto">
          <a:xfrm>
            <a:off x="1293813" y="5770563"/>
            <a:ext cx="10398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CC"/>
                </a:solidFill>
                <a:latin typeface="Verdana" pitchFamily="34" charset="0"/>
              </a:rPr>
              <a:t>ABB FRIDA</a:t>
            </a:r>
            <a:endParaRPr lang="en-US" sz="1200"/>
          </a:p>
        </p:txBody>
      </p:sp>
      <p:sp>
        <p:nvSpPr>
          <p:cNvPr id="14350" name="Rectangle 13"/>
          <p:cNvSpPr>
            <a:spLocks noChangeArrowheads="1"/>
          </p:cNvSpPr>
          <p:nvPr/>
        </p:nvSpPr>
        <p:spPr bwMode="auto">
          <a:xfrm>
            <a:off x="1057275" y="3943350"/>
            <a:ext cx="13414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CC"/>
                </a:solidFill>
                <a:latin typeface="Verdana" pitchFamily="34" charset="0"/>
              </a:rPr>
              <a:t>iRobot PackBot</a:t>
            </a:r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119D3-D0E1-41E0-9099-B4FD76438CC3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16387" name="Title 1"/>
          <p:cNvSpPr>
            <a:spLocks noGrp="1"/>
          </p:cNvSpPr>
          <p:nvPr>
            <p:ph type="title" idx="4294967295"/>
          </p:nvPr>
        </p:nvSpPr>
        <p:spPr>
          <a:xfrm>
            <a:off x="612775" y="596900"/>
            <a:ext cx="7772400" cy="830263"/>
          </a:xfrm>
        </p:spPr>
        <p:txBody>
          <a:bodyPr/>
          <a:lstStyle/>
          <a:p>
            <a:pPr algn="ctr" eaLnBrk="1" hangingPunct="1"/>
            <a:r>
              <a:rPr lang="en-US" sz="4000" smtClean="0"/>
              <a:t>What Does RAS Do?</a:t>
            </a:r>
          </a:p>
        </p:txBody>
      </p:sp>
      <p:sp>
        <p:nvSpPr>
          <p:cNvPr id="16388" name="Content Placeholder 2"/>
          <p:cNvSpPr txBox="1">
            <a:spLocks/>
          </p:cNvSpPr>
          <p:nvPr/>
        </p:nvSpPr>
        <p:spPr bwMode="auto">
          <a:xfrm>
            <a:off x="749300" y="151288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80000"/>
              <a:buFontTx/>
              <a:buBlip>
                <a:blip r:embed="rId2"/>
              </a:buBlip>
            </a:pPr>
            <a:r>
              <a:rPr lang="en-US" dirty="0">
                <a:solidFill>
                  <a:schemeClr val="tx2"/>
                </a:solidFill>
                <a:latin typeface="Verdana" pitchFamily="34" charset="0"/>
              </a:rPr>
              <a:t>RAS fosters research and education, professional development and industrial and commercial applications of R&amp;A through:</a:t>
            </a:r>
          </a:p>
          <a:p>
            <a:pPr marL="742950" lvl="1" indent="-285750">
              <a:spcBef>
                <a:spcPct val="20000"/>
              </a:spcBef>
              <a:buClr>
                <a:srgbClr val="595959"/>
              </a:buClr>
              <a:buFontTx/>
              <a:buChar char="–"/>
            </a:pPr>
            <a:r>
              <a:rPr lang="en-US" dirty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n-US" sz="2200" dirty="0">
                <a:solidFill>
                  <a:schemeClr val="tx2"/>
                </a:solidFill>
                <a:latin typeface="Verdana" pitchFamily="34" charset="0"/>
              </a:rPr>
              <a:t>Conferences</a:t>
            </a:r>
          </a:p>
          <a:p>
            <a:pPr marL="742950" lvl="1" indent="-285750">
              <a:spcBef>
                <a:spcPct val="20000"/>
              </a:spcBef>
              <a:buClr>
                <a:srgbClr val="595959"/>
              </a:buClr>
              <a:buFontTx/>
              <a:buChar char="–"/>
            </a:pPr>
            <a:r>
              <a:rPr lang="en-US" sz="2200" dirty="0">
                <a:solidFill>
                  <a:schemeClr val="tx2"/>
                </a:solidFill>
                <a:latin typeface="Verdana" pitchFamily="34" charset="0"/>
              </a:rPr>
              <a:t> Workshops and tutorials</a:t>
            </a:r>
          </a:p>
          <a:p>
            <a:pPr marL="742950" lvl="1" indent="-285750">
              <a:spcBef>
                <a:spcPct val="20000"/>
              </a:spcBef>
              <a:buClr>
                <a:srgbClr val="595959"/>
              </a:buClr>
              <a:buFontTx/>
              <a:buChar char="–"/>
            </a:pPr>
            <a:r>
              <a:rPr lang="en-US" sz="2200" dirty="0">
                <a:solidFill>
                  <a:schemeClr val="tx2"/>
                </a:solidFill>
                <a:latin typeface="Verdana" pitchFamily="34" charset="0"/>
              </a:rPr>
              <a:t> Publications</a:t>
            </a:r>
          </a:p>
          <a:p>
            <a:pPr marL="742950" lvl="1" indent="-285750">
              <a:spcBef>
                <a:spcPct val="20000"/>
              </a:spcBef>
              <a:buClr>
                <a:srgbClr val="595959"/>
              </a:buClr>
              <a:buFontTx/>
              <a:buChar char="–"/>
            </a:pPr>
            <a:r>
              <a:rPr lang="en-US" sz="2200" dirty="0">
                <a:solidFill>
                  <a:schemeClr val="tx2"/>
                </a:solidFill>
                <a:latin typeface="Verdana" pitchFamily="34" charset="0"/>
              </a:rPr>
              <a:t> Technical committees</a:t>
            </a:r>
          </a:p>
          <a:p>
            <a:pPr marL="742950" lvl="1" indent="-285750">
              <a:spcBef>
                <a:spcPct val="20000"/>
              </a:spcBef>
              <a:buClr>
                <a:srgbClr val="595959"/>
              </a:buClr>
              <a:buFontTx/>
              <a:buChar char="–"/>
            </a:pPr>
            <a:r>
              <a:rPr lang="en-US" sz="2200" dirty="0">
                <a:solidFill>
                  <a:schemeClr val="tx2"/>
                </a:solidFill>
                <a:latin typeface="Verdana" pitchFamily="34" charset="0"/>
              </a:rPr>
              <a:t> Local and student chapters</a:t>
            </a:r>
          </a:p>
          <a:p>
            <a:pPr marL="742950" lvl="1" indent="-285750">
              <a:spcBef>
                <a:spcPct val="20000"/>
              </a:spcBef>
              <a:buClr>
                <a:srgbClr val="595959"/>
              </a:buClr>
              <a:buFontTx/>
              <a:buChar char="–"/>
            </a:pPr>
            <a:r>
              <a:rPr lang="en-US" sz="2200" dirty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n-US" sz="2200" dirty="0" smtClean="0">
                <a:solidFill>
                  <a:schemeClr val="tx2"/>
                </a:solidFill>
                <a:latin typeface="Verdana" pitchFamily="34" charset="0"/>
              </a:rPr>
              <a:t>Summer schools</a:t>
            </a:r>
            <a:endParaRPr lang="en-US" sz="2200" dirty="0">
              <a:solidFill>
                <a:schemeClr val="tx2"/>
              </a:solidFill>
              <a:latin typeface="Verdana" pitchFamily="34" charset="0"/>
            </a:endParaRPr>
          </a:p>
          <a:p>
            <a:pPr marL="742950" lvl="1" indent="-285750">
              <a:spcBef>
                <a:spcPct val="20000"/>
              </a:spcBef>
              <a:buClr>
                <a:srgbClr val="595959"/>
              </a:buClr>
              <a:buFontTx/>
              <a:buChar char="–"/>
            </a:pPr>
            <a:r>
              <a:rPr lang="en-US" sz="2200" dirty="0">
                <a:solidFill>
                  <a:schemeClr val="tx2"/>
                </a:solidFill>
                <a:latin typeface="Verdana" pitchFamily="34" charset="0"/>
              </a:rPr>
              <a:t> Other activities</a:t>
            </a:r>
          </a:p>
          <a:p>
            <a:pPr marL="742950" lvl="1" indent="-285750">
              <a:spcBef>
                <a:spcPct val="20000"/>
              </a:spcBef>
              <a:buClr>
                <a:srgbClr val="595959"/>
              </a:buClr>
              <a:buFontTx/>
              <a:buChar char="–"/>
            </a:pPr>
            <a:endParaRPr lang="en-US" sz="2200" dirty="0">
              <a:solidFill>
                <a:schemeClr val="tx2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4_IEEE_customSlides RAS">
  <a:themeElements>
    <a:clrScheme name="">
      <a:dk1>
        <a:srgbClr val="000000"/>
      </a:dk1>
      <a:lt1>
        <a:srgbClr val="FFFFFF"/>
      </a:lt1>
      <a:dk2>
        <a:srgbClr val="005582"/>
      </a:dk2>
      <a:lt2>
        <a:srgbClr val="808080"/>
      </a:lt2>
      <a:accent1>
        <a:srgbClr val="DC5D26"/>
      </a:accent1>
      <a:accent2>
        <a:srgbClr val="52A93A"/>
      </a:accent2>
      <a:accent3>
        <a:srgbClr val="FFFFFF"/>
      </a:accent3>
      <a:accent4>
        <a:srgbClr val="000000"/>
      </a:accent4>
      <a:accent5>
        <a:srgbClr val="EBB6AC"/>
      </a:accent5>
      <a:accent6>
        <a:srgbClr val="499934"/>
      </a:accent6>
      <a:hlink>
        <a:srgbClr val="0080FF"/>
      </a:hlink>
      <a:folHlink>
        <a:srgbClr val="481861"/>
      </a:folHlink>
    </a:clrScheme>
    <a:fontScheme name="4_IEEE_customSlides RAS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IEEE_customSlides RA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IEEE_customSlides RA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IEEE_customSlides RA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IEEE_customSlides RA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IEEE_customSlides RA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IEEE_customSlides RA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IEEE_customSlides RA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IEEE_customSlides RA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IEEE_customSlides RA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IEEE_customSlides RA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IEEE_customSlides RA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IEEE_customSlides RA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IEEE_customSlides RAS 13">
        <a:dk1>
          <a:srgbClr val="000000"/>
        </a:dk1>
        <a:lt1>
          <a:srgbClr val="FFFFFF"/>
        </a:lt1>
        <a:dk2>
          <a:srgbClr val="0F3D88"/>
        </a:dk2>
        <a:lt2>
          <a:srgbClr val="808080"/>
        </a:lt2>
        <a:accent1>
          <a:srgbClr val="FF8000"/>
        </a:accent1>
        <a:accent2>
          <a:srgbClr val="59B308"/>
        </a:accent2>
        <a:accent3>
          <a:srgbClr val="FFFFFF"/>
        </a:accent3>
        <a:accent4>
          <a:srgbClr val="000000"/>
        </a:accent4>
        <a:accent5>
          <a:srgbClr val="FFC0AA"/>
        </a:accent5>
        <a:accent6>
          <a:srgbClr val="50A206"/>
        </a:accent6>
        <a:hlink>
          <a:srgbClr val="008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ieee_corporate_template_1">
  <a:themeElements>
    <a:clrScheme name="Custom 3">
      <a:dk1>
        <a:srgbClr val="000000"/>
      </a:dk1>
      <a:lt1>
        <a:srgbClr val="FFFFFF"/>
      </a:lt1>
      <a:dk2>
        <a:srgbClr val="005582"/>
      </a:dk2>
      <a:lt2>
        <a:srgbClr val="808080"/>
      </a:lt2>
      <a:accent1>
        <a:srgbClr val="DC5D26"/>
      </a:accent1>
      <a:accent2>
        <a:srgbClr val="52A93A"/>
      </a:accent2>
      <a:accent3>
        <a:srgbClr val="FFFFFF"/>
      </a:accent3>
      <a:accent4>
        <a:srgbClr val="000000"/>
      </a:accent4>
      <a:accent5>
        <a:srgbClr val="6C0521"/>
      </a:accent5>
      <a:accent6>
        <a:srgbClr val="477E27"/>
      </a:accent6>
      <a:hlink>
        <a:srgbClr val="0080FF"/>
      </a:hlink>
      <a:folHlink>
        <a:srgbClr val="481861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8" charset="0"/>
            <a:ea typeface="ＭＳ Ｐゴシック" pitchFamily="28" charset="-128"/>
            <a:cs typeface="ＭＳ Ｐゴシック" pitchFamily="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8" charset="0"/>
            <a:ea typeface="ＭＳ Ｐゴシック" pitchFamily="28" charset="-128"/>
            <a:cs typeface="ＭＳ Ｐゴシック" pitchFamily="28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000000"/>
        </a:dk1>
        <a:lt1>
          <a:srgbClr val="FFFFFF"/>
        </a:lt1>
        <a:dk2>
          <a:srgbClr val="0F3D88"/>
        </a:dk2>
        <a:lt2>
          <a:srgbClr val="808080"/>
        </a:lt2>
        <a:accent1>
          <a:srgbClr val="FF8000"/>
        </a:accent1>
        <a:accent2>
          <a:srgbClr val="59B308"/>
        </a:accent2>
        <a:accent3>
          <a:srgbClr val="FFFFFF"/>
        </a:accent3>
        <a:accent4>
          <a:srgbClr val="000000"/>
        </a:accent4>
        <a:accent5>
          <a:srgbClr val="FFC0AA"/>
        </a:accent5>
        <a:accent6>
          <a:srgbClr val="50A206"/>
        </a:accent6>
        <a:hlink>
          <a:srgbClr val="008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ieee_corporate_template_1</Template>
  <TotalTime>16613</TotalTime>
  <Words>1162</Words>
  <Application>Microsoft Office PowerPoint</Application>
  <PresentationFormat>On-screen Show (4:3)</PresentationFormat>
  <Paragraphs>251</Paragraphs>
  <Slides>26</Slides>
  <Notes>12</Notes>
  <HiddenSlides>3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4_IEEE_customSlides RAS</vt:lpstr>
      <vt:lpstr>Default Design</vt:lpstr>
      <vt:lpstr>ieee_corporate_template_1</vt:lpstr>
      <vt:lpstr>PowerPoint Presentation</vt:lpstr>
      <vt:lpstr>Introduction to the  IEEE Robotics and Automation Society (RAS)</vt:lpstr>
      <vt:lpstr>IEEE</vt:lpstr>
      <vt:lpstr>IEEE</vt:lpstr>
      <vt:lpstr>IEEE</vt:lpstr>
      <vt:lpstr>History of IEEE</vt:lpstr>
      <vt:lpstr>Robotics and Automation Society (RAS)</vt:lpstr>
      <vt:lpstr>RAS Technical Field of Interest</vt:lpstr>
      <vt:lpstr>What Does RAS Do?</vt:lpstr>
      <vt:lpstr>RAS Conferences</vt:lpstr>
      <vt:lpstr>RAS Conferences</vt:lpstr>
      <vt:lpstr>RAS Conferences</vt:lpstr>
      <vt:lpstr>RAS Publications</vt:lpstr>
      <vt:lpstr>IEEE Robotics and Automation Magazine</vt:lpstr>
      <vt:lpstr>RAS Transactions</vt:lpstr>
      <vt:lpstr>RAS Co-sponsored Journals</vt:lpstr>
      <vt:lpstr>Technical Activities</vt:lpstr>
      <vt:lpstr>Member Activities: Local and Student Chapters</vt:lpstr>
      <vt:lpstr>School of Robotics Science</vt:lpstr>
      <vt:lpstr>Industrial Activities</vt:lpstr>
      <vt:lpstr>IEEE RAS Membership</vt:lpstr>
      <vt:lpstr>IEEE Membership Benefits</vt:lpstr>
      <vt:lpstr>RAS Membership Benefits</vt:lpstr>
      <vt:lpstr>RAS Membership Benefits</vt:lpstr>
      <vt:lpstr>RAS Membership Benefits</vt:lpstr>
      <vt:lpstr>How to Join IEEE RAS</vt:lpstr>
    </vt:vector>
  </TitlesOfParts>
  <Company>IEEE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ftardo</dc:creator>
  <cp:lastModifiedBy>Bruno</cp:lastModifiedBy>
  <cp:revision>179</cp:revision>
  <dcterms:created xsi:type="dcterms:W3CDTF">2010-02-05T19:49:13Z</dcterms:created>
  <dcterms:modified xsi:type="dcterms:W3CDTF">2013-01-01T21:15:53Z</dcterms:modified>
</cp:coreProperties>
</file>