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mov" ContentType="video/unknown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7"/>
  </p:notesMasterIdLst>
  <p:handoutMasterIdLst>
    <p:handoutMasterId r:id="rId28"/>
  </p:handoutMasterIdLst>
  <p:sldIdLst>
    <p:sldId id="356" r:id="rId2"/>
    <p:sldId id="633" r:id="rId3"/>
    <p:sldId id="634" r:id="rId4"/>
    <p:sldId id="635" r:id="rId5"/>
    <p:sldId id="636" r:id="rId6"/>
    <p:sldId id="613" r:id="rId7"/>
    <p:sldId id="630" r:id="rId8"/>
    <p:sldId id="631" r:id="rId9"/>
    <p:sldId id="546" r:id="rId10"/>
    <p:sldId id="594" r:id="rId11"/>
    <p:sldId id="490" r:id="rId12"/>
    <p:sldId id="489" r:id="rId13"/>
    <p:sldId id="604" r:id="rId14"/>
    <p:sldId id="605" r:id="rId15"/>
    <p:sldId id="623" r:id="rId16"/>
    <p:sldId id="601" r:id="rId17"/>
    <p:sldId id="587" r:id="rId18"/>
    <p:sldId id="622" r:id="rId19"/>
    <p:sldId id="596" r:id="rId20"/>
    <p:sldId id="621" r:id="rId21"/>
    <p:sldId id="574" r:id="rId22"/>
    <p:sldId id="607" r:id="rId23"/>
    <p:sldId id="624" r:id="rId24"/>
    <p:sldId id="625" r:id="rId25"/>
    <p:sldId id="632" r:id="rId26"/>
  </p:sldIdLst>
  <p:sldSz cx="9144000" cy="6858000" type="screen4x3"/>
  <p:notesSz cx="7099300" cy="10234613"/>
  <p:custDataLst>
    <p:tags r:id="rId29"/>
  </p:custDataLst>
  <p:defaultTextStyle>
    <a:defPPr>
      <a:defRPr lang="it-IT"/>
    </a:defPPr>
    <a:lvl1pPr algn="r" rtl="0" fontAlgn="base">
      <a:spcBef>
        <a:spcPct val="0"/>
      </a:spcBef>
      <a:spcAft>
        <a:spcPct val="0"/>
      </a:spcAft>
      <a:defRPr sz="1200" u="sng" kern="1200">
        <a:solidFill>
          <a:srgbClr val="DDDDDD"/>
        </a:solidFill>
        <a:latin typeface="Tahoma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200" u="sng" kern="1200">
        <a:solidFill>
          <a:srgbClr val="DDDDDD"/>
        </a:solidFill>
        <a:latin typeface="Tahoma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200" u="sng" kern="1200">
        <a:solidFill>
          <a:srgbClr val="DDDDDD"/>
        </a:solidFill>
        <a:latin typeface="Tahoma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200" u="sng" kern="1200">
        <a:solidFill>
          <a:srgbClr val="DDDDDD"/>
        </a:solidFill>
        <a:latin typeface="Tahoma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200" u="sng" kern="1200">
        <a:solidFill>
          <a:srgbClr val="DDDDDD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200" u="sng" kern="1200">
        <a:solidFill>
          <a:srgbClr val="DDDDDD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1200" u="sng" kern="1200">
        <a:solidFill>
          <a:srgbClr val="DDDDDD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1200" u="sng" kern="1200">
        <a:solidFill>
          <a:srgbClr val="DDDDDD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1200" u="sng" kern="1200">
        <a:solidFill>
          <a:srgbClr val="DDDDDD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0060FF"/>
    <a:srgbClr val="5F5F5F"/>
    <a:srgbClr val="808080"/>
    <a:srgbClr val="000000"/>
    <a:srgbClr val="000080"/>
    <a:srgbClr val="FFCF01"/>
    <a:srgbClr val="A3C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-4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22"/>
    </p:cViewPr>
  </p:sorterViewPr>
  <p:notesViewPr>
    <p:cSldViewPr snapToGrid="0" showGuides="1">
      <p:cViewPr varScale="1">
        <p:scale>
          <a:sx n="51" d="100"/>
          <a:sy n="51" d="100"/>
        </p:scale>
        <p:origin x="-1968" y="-9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image" Target="../media/image6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03563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727" tIns="47363" rIns="94727" bIns="47363" numCol="1" anchor="t" anchorCtr="0" compatLnSpc="1">
            <a:prstTxWarp prst="textNoShape">
              <a:avLst/>
            </a:prstTxWarp>
          </a:bodyPr>
          <a:lstStyle>
            <a:lvl1pPr algn="l" defTabSz="949325">
              <a:defRPr u="none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62413" y="0"/>
            <a:ext cx="3022600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727" tIns="47363" rIns="94727" bIns="47363" numCol="1" anchor="t" anchorCtr="0" compatLnSpc="1">
            <a:prstTxWarp prst="textNoShape">
              <a:avLst/>
            </a:prstTxWarp>
          </a:bodyPr>
          <a:lstStyle>
            <a:lvl1pPr defTabSz="949325">
              <a:defRPr u="none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44075"/>
            <a:ext cx="3103563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727" tIns="47363" rIns="94727" bIns="47363" numCol="1" anchor="b" anchorCtr="0" compatLnSpc="1">
            <a:prstTxWarp prst="textNoShape">
              <a:avLst/>
            </a:prstTxWarp>
          </a:bodyPr>
          <a:lstStyle>
            <a:lvl1pPr algn="l" defTabSz="949325">
              <a:defRPr u="none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62413" y="9744075"/>
            <a:ext cx="30226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727" tIns="47363" rIns="94727" bIns="47363" numCol="1" anchor="b" anchorCtr="0" compatLnSpc="1">
            <a:prstTxWarp prst="textNoShape">
              <a:avLst/>
            </a:prstTxWarp>
          </a:bodyPr>
          <a:lstStyle>
            <a:lvl1pPr defTabSz="949325">
              <a:defRPr u="none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582DE2D-FED9-4F9F-841D-B8616D0B3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18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03563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727" tIns="47363" rIns="94727" bIns="47363" numCol="1" anchor="t" anchorCtr="0" compatLnSpc="1">
            <a:prstTxWarp prst="textNoShape">
              <a:avLst/>
            </a:prstTxWarp>
          </a:bodyPr>
          <a:lstStyle>
            <a:lvl1pPr algn="l" defTabSz="949325">
              <a:defRPr u="none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4062413" y="0"/>
            <a:ext cx="3022600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727" tIns="47363" rIns="94727" bIns="47363" numCol="1" anchor="t" anchorCtr="0" compatLnSpc="1">
            <a:prstTxWarp prst="textNoShape">
              <a:avLst/>
            </a:prstTxWarp>
          </a:bodyPr>
          <a:lstStyle>
            <a:lvl1pPr defTabSz="949325">
              <a:defRPr u="none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77900" y="785813"/>
            <a:ext cx="5132388" cy="3849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1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5675" y="4872038"/>
            <a:ext cx="5172075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727" tIns="47363" rIns="94727" bIns="473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39942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44075"/>
            <a:ext cx="3103563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727" tIns="47363" rIns="94727" bIns="47363" numCol="1" anchor="b" anchorCtr="0" compatLnSpc="1">
            <a:prstTxWarp prst="textNoShape">
              <a:avLst/>
            </a:prstTxWarp>
          </a:bodyPr>
          <a:lstStyle>
            <a:lvl1pPr algn="l" defTabSz="949325">
              <a:defRPr u="none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62413" y="9744075"/>
            <a:ext cx="30226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727" tIns="47363" rIns="94727" bIns="47363" numCol="1" anchor="b" anchorCtr="0" compatLnSpc="1">
            <a:prstTxWarp prst="textNoShape">
              <a:avLst/>
            </a:prstTxWarp>
          </a:bodyPr>
          <a:lstStyle>
            <a:lvl1pPr defTabSz="949325">
              <a:defRPr u="none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B32B425-9806-424C-AF11-7276653A7C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561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fede_vett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813" y="1662113"/>
            <a:ext cx="43180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2"/>
          <p:cNvSpPr>
            <a:spLocks noChangeShapeType="1"/>
          </p:cNvSpPr>
          <p:nvPr userDrawn="1"/>
        </p:nvSpPr>
        <p:spPr bwMode="auto">
          <a:xfrm>
            <a:off x="1303338" y="1014413"/>
            <a:ext cx="7840662" cy="0"/>
          </a:xfrm>
          <a:prstGeom prst="line">
            <a:avLst/>
          </a:prstGeom>
          <a:noFill/>
          <a:ln w="228600">
            <a:solidFill>
              <a:srgbClr val="006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" name="Picture 6" descr="prisma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9213"/>
            <a:ext cx="1328738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7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497013"/>
            <a:ext cx="7772400" cy="1112837"/>
          </a:xfrm>
        </p:spPr>
        <p:txBody>
          <a:bodyPr/>
          <a:lstStyle>
            <a:lvl1pPr algn="ctr">
              <a:defRPr sz="3600">
                <a:solidFill>
                  <a:srgbClr val="0060FF"/>
                </a:solidFill>
              </a:defRPr>
            </a:lvl1pPr>
          </a:lstStyle>
          <a:p>
            <a:r>
              <a:rPr lang="en-US" dirty="0"/>
              <a:t>Fare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modificare</a:t>
            </a:r>
            <a:r>
              <a:rPr lang="en-US" dirty="0"/>
              <a:t> lo stile del </a:t>
            </a:r>
            <a:r>
              <a:rPr lang="en-US" dirty="0" err="1"/>
              <a:t>titolo</a:t>
            </a:r>
            <a:endParaRPr lang="en-US" dirty="0"/>
          </a:p>
        </p:txBody>
      </p:sp>
      <p:sp>
        <p:nvSpPr>
          <p:cNvPr id="4137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059113"/>
            <a:ext cx="6400800" cy="2659062"/>
          </a:xfrm>
        </p:spPr>
        <p:txBody>
          <a:bodyPr/>
          <a:lstStyle>
            <a:lvl1pPr marL="0" indent="0" algn="ctr">
              <a:spcBef>
                <a:spcPct val="0"/>
              </a:spcBef>
              <a:buFont typeface="Wingdings" pitchFamily="2" charset="2"/>
              <a:buNone/>
              <a:defRPr/>
            </a:lvl1pPr>
          </a:lstStyle>
          <a:p>
            <a:r>
              <a:rPr lang="en-GB"/>
              <a:t>Nome COGNOME</a:t>
            </a:r>
          </a:p>
          <a:p>
            <a:endParaRPr lang="en-GB"/>
          </a:p>
          <a:p>
            <a:r>
              <a:rPr lang="en-GB"/>
              <a:t>PRISMA Lab</a:t>
            </a:r>
          </a:p>
          <a:p>
            <a:r>
              <a:rPr lang="en-GB"/>
              <a:t>Dipartimento di Informatica e Sistemistica</a:t>
            </a:r>
          </a:p>
          <a:p>
            <a:r>
              <a:rPr lang="en-GB"/>
              <a:t>Università degli Studi di Napoli Federico II</a:t>
            </a:r>
          </a:p>
          <a:p>
            <a:r>
              <a:rPr lang="en-GB"/>
              <a:t>username@unina.it</a:t>
            </a:r>
          </a:p>
          <a:p>
            <a:r>
              <a:rPr lang="en-GB"/>
              <a:t>www.prisma.unina.it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88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4"/>
          <p:cNvSpPr>
            <a:spLocks noGrp="1" noChangeArrowheads="1"/>
          </p:cNvSpPr>
          <p:nvPr>
            <p:ph type="ftr" sz="quarter" idx="10"/>
          </p:nvPr>
        </p:nvSpPr>
        <p:spPr>
          <a:xfrm>
            <a:off x="73025" y="6483350"/>
            <a:ext cx="8907463" cy="2460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    					                               </a:t>
            </a:r>
            <a:r>
              <a:rPr lang="en-US" err="1"/>
              <a:t>Universiteit</a:t>
            </a:r>
            <a:r>
              <a:rPr lang="en-US"/>
              <a:t> Gent • 5 March 2009</a:t>
            </a:r>
          </a:p>
        </p:txBody>
      </p:sp>
    </p:spTree>
    <p:extLst>
      <p:ext uri="{BB962C8B-B14F-4D97-AF65-F5344CB8AC3E}">
        <p14:creationId xmlns:p14="http://schemas.microsoft.com/office/powerpoint/2010/main" val="1895439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34925"/>
            <a:ext cx="2246313" cy="6332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9063" y="34925"/>
            <a:ext cx="6586537" cy="6332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4"/>
          <p:cNvSpPr>
            <a:spLocks noGrp="1" noChangeArrowheads="1"/>
          </p:cNvSpPr>
          <p:nvPr>
            <p:ph type="ftr" sz="quarter" idx="10"/>
          </p:nvPr>
        </p:nvSpPr>
        <p:spPr>
          <a:xfrm>
            <a:off x="73025" y="6483350"/>
            <a:ext cx="8907463" cy="2460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    					                               </a:t>
            </a:r>
            <a:r>
              <a:rPr lang="en-US" err="1"/>
              <a:t>Universiteit</a:t>
            </a:r>
            <a:r>
              <a:rPr lang="en-US"/>
              <a:t> Gent • 5 March 2009</a:t>
            </a:r>
          </a:p>
        </p:txBody>
      </p:sp>
    </p:spTree>
    <p:extLst>
      <p:ext uri="{BB962C8B-B14F-4D97-AF65-F5344CB8AC3E}">
        <p14:creationId xmlns:p14="http://schemas.microsoft.com/office/powerpoint/2010/main" val="4218123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6588" y="34925"/>
            <a:ext cx="7197725" cy="8270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9063" y="1365250"/>
            <a:ext cx="4376737" cy="5002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65250"/>
            <a:ext cx="4376738" cy="2424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376738" cy="2425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24"/>
          <p:cNvSpPr>
            <a:spLocks noGrp="1" noChangeArrowheads="1"/>
          </p:cNvSpPr>
          <p:nvPr>
            <p:ph type="ftr" sz="quarter" idx="10"/>
          </p:nvPr>
        </p:nvSpPr>
        <p:spPr>
          <a:xfrm>
            <a:off x="73025" y="6483350"/>
            <a:ext cx="8907463" cy="2460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    					                               </a:t>
            </a:r>
            <a:r>
              <a:rPr lang="en-US" err="1"/>
              <a:t>Universiteit</a:t>
            </a:r>
            <a:r>
              <a:rPr lang="en-US"/>
              <a:t> Gent • 5 March 2009</a:t>
            </a:r>
          </a:p>
        </p:txBody>
      </p:sp>
    </p:spTree>
    <p:extLst>
      <p:ext uri="{BB962C8B-B14F-4D97-AF65-F5344CB8AC3E}">
        <p14:creationId xmlns:p14="http://schemas.microsoft.com/office/powerpoint/2010/main" val="4269207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6588" y="34925"/>
            <a:ext cx="7197725" cy="8270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9063" y="1365250"/>
            <a:ext cx="4376737" cy="5002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5250"/>
            <a:ext cx="4376738" cy="5002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4"/>
          <p:cNvSpPr>
            <a:spLocks noGrp="1" noChangeArrowheads="1"/>
          </p:cNvSpPr>
          <p:nvPr>
            <p:ph type="ftr" sz="quarter" idx="10"/>
          </p:nvPr>
        </p:nvSpPr>
        <p:spPr>
          <a:xfrm>
            <a:off x="73025" y="6483350"/>
            <a:ext cx="8907463" cy="2460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    					                               </a:t>
            </a:r>
            <a:r>
              <a:rPr lang="en-US" err="1"/>
              <a:t>Universiteit</a:t>
            </a:r>
            <a:r>
              <a:rPr lang="en-US"/>
              <a:t> Gent • 5 March 2009</a:t>
            </a:r>
          </a:p>
        </p:txBody>
      </p:sp>
    </p:spTree>
    <p:extLst>
      <p:ext uri="{BB962C8B-B14F-4D97-AF65-F5344CB8AC3E}">
        <p14:creationId xmlns:p14="http://schemas.microsoft.com/office/powerpoint/2010/main" val="3713559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4"/>
          <p:cNvSpPr>
            <a:spLocks noGrp="1" noChangeArrowheads="1"/>
          </p:cNvSpPr>
          <p:nvPr>
            <p:ph type="ftr" sz="quarter" idx="10"/>
          </p:nvPr>
        </p:nvSpPr>
        <p:spPr>
          <a:xfrm>
            <a:off x="73025" y="6483350"/>
            <a:ext cx="8907463" cy="2460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     					                               </a:t>
            </a:r>
            <a:r>
              <a:rPr lang="en-US" dirty="0" err="1"/>
              <a:t>Universiteit</a:t>
            </a:r>
            <a:r>
              <a:rPr lang="en-US" dirty="0"/>
              <a:t> Gent • 5 March 2009</a:t>
            </a:r>
          </a:p>
        </p:txBody>
      </p:sp>
    </p:spTree>
    <p:extLst>
      <p:ext uri="{BB962C8B-B14F-4D97-AF65-F5344CB8AC3E}">
        <p14:creationId xmlns:p14="http://schemas.microsoft.com/office/powerpoint/2010/main" val="3114175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4"/>
          <p:cNvSpPr>
            <a:spLocks noGrp="1" noChangeArrowheads="1"/>
          </p:cNvSpPr>
          <p:nvPr>
            <p:ph type="ftr" sz="quarter" idx="10"/>
          </p:nvPr>
        </p:nvSpPr>
        <p:spPr>
          <a:xfrm>
            <a:off x="73025" y="6483350"/>
            <a:ext cx="8907463" cy="2460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    					                               </a:t>
            </a:r>
            <a:r>
              <a:rPr lang="en-US" err="1"/>
              <a:t>Universiteit</a:t>
            </a:r>
            <a:r>
              <a:rPr lang="en-US"/>
              <a:t> Gent • 5 March 2009</a:t>
            </a:r>
          </a:p>
        </p:txBody>
      </p:sp>
    </p:spTree>
    <p:extLst>
      <p:ext uri="{BB962C8B-B14F-4D97-AF65-F5344CB8AC3E}">
        <p14:creationId xmlns:p14="http://schemas.microsoft.com/office/powerpoint/2010/main" val="4252317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063" y="1365250"/>
            <a:ext cx="4376737" cy="5002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5250"/>
            <a:ext cx="4376738" cy="5002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4"/>
          <p:cNvSpPr>
            <a:spLocks noGrp="1" noChangeArrowheads="1"/>
          </p:cNvSpPr>
          <p:nvPr>
            <p:ph type="ftr" sz="quarter" idx="10"/>
          </p:nvPr>
        </p:nvSpPr>
        <p:spPr>
          <a:xfrm>
            <a:off x="73025" y="6483350"/>
            <a:ext cx="8907463" cy="2460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    					                               </a:t>
            </a:r>
            <a:r>
              <a:rPr lang="en-US" err="1"/>
              <a:t>Universiteit</a:t>
            </a:r>
            <a:r>
              <a:rPr lang="en-US"/>
              <a:t> Gent • 5 March 2009</a:t>
            </a:r>
          </a:p>
        </p:txBody>
      </p:sp>
    </p:spTree>
    <p:extLst>
      <p:ext uri="{BB962C8B-B14F-4D97-AF65-F5344CB8AC3E}">
        <p14:creationId xmlns:p14="http://schemas.microsoft.com/office/powerpoint/2010/main" val="3927566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3025" y="6483350"/>
            <a:ext cx="8907463" cy="2460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		           					      Verona • 30 </a:t>
            </a:r>
            <a:r>
              <a:rPr lang="en-US" err="1"/>
              <a:t>Gennaio</a:t>
            </a:r>
            <a:r>
              <a:rPr lang="en-US"/>
              <a:t> 2009</a:t>
            </a:r>
          </a:p>
        </p:txBody>
      </p:sp>
    </p:spTree>
    <p:extLst>
      <p:ext uri="{BB962C8B-B14F-4D97-AF65-F5344CB8AC3E}">
        <p14:creationId xmlns:p14="http://schemas.microsoft.com/office/powerpoint/2010/main" val="3786571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3025" y="6483350"/>
            <a:ext cx="8907463" cy="2460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		           					      Verona • 30 </a:t>
            </a:r>
            <a:r>
              <a:rPr lang="en-US" err="1"/>
              <a:t>Gennaio</a:t>
            </a:r>
            <a:r>
              <a:rPr lang="en-US"/>
              <a:t> 2009</a:t>
            </a:r>
          </a:p>
        </p:txBody>
      </p:sp>
    </p:spTree>
    <p:extLst>
      <p:ext uri="{BB962C8B-B14F-4D97-AF65-F5344CB8AC3E}">
        <p14:creationId xmlns:p14="http://schemas.microsoft.com/office/powerpoint/2010/main" val="2003923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3025" y="6483350"/>
            <a:ext cx="8907463" cy="2460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		           					      Verona • 30 </a:t>
            </a:r>
            <a:r>
              <a:rPr lang="en-US" err="1"/>
              <a:t>Gennaio</a:t>
            </a:r>
            <a:r>
              <a:rPr lang="en-US"/>
              <a:t> 2009</a:t>
            </a:r>
          </a:p>
        </p:txBody>
      </p:sp>
    </p:spTree>
    <p:extLst>
      <p:ext uri="{BB962C8B-B14F-4D97-AF65-F5344CB8AC3E}">
        <p14:creationId xmlns:p14="http://schemas.microsoft.com/office/powerpoint/2010/main" val="2974928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4"/>
          <p:cNvSpPr>
            <a:spLocks noGrp="1" noChangeArrowheads="1"/>
          </p:cNvSpPr>
          <p:nvPr>
            <p:ph type="ftr" sz="quarter" idx="10"/>
          </p:nvPr>
        </p:nvSpPr>
        <p:spPr>
          <a:xfrm>
            <a:off x="73025" y="6483350"/>
            <a:ext cx="8907463" cy="2460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    					                               </a:t>
            </a:r>
            <a:r>
              <a:rPr lang="en-US" err="1"/>
              <a:t>Universiteit</a:t>
            </a:r>
            <a:r>
              <a:rPr lang="en-US"/>
              <a:t> Gent • 5 March 2009</a:t>
            </a:r>
          </a:p>
        </p:txBody>
      </p:sp>
    </p:spTree>
    <p:extLst>
      <p:ext uri="{BB962C8B-B14F-4D97-AF65-F5344CB8AC3E}">
        <p14:creationId xmlns:p14="http://schemas.microsoft.com/office/powerpoint/2010/main" val="1732078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4"/>
          <p:cNvSpPr>
            <a:spLocks noGrp="1" noChangeArrowheads="1"/>
          </p:cNvSpPr>
          <p:nvPr>
            <p:ph type="ftr" sz="quarter" idx="10"/>
          </p:nvPr>
        </p:nvSpPr>
        <p:spPr>
          <a:xfrm>
            <a:off x="73025" y="6483350"/>
            <a:ext cx="8907463" cy="2460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    					                               </a:t>
            </a:r>
            <a:r>
              <a:rPr lang="en-US" err="1"/>
              <a:t>Universiteit</a:t>
            </a:r>
            <a:r>
              <a:rPr lang="en-US"/>
              <a:t> Gent • 5 March 2009</a:t>
            </a:r>
          </a:p>
        </p:txBody>
      </p:sp>
    </p:spTree>
    <p:extLst>
      <p:ext uri="{BB962C8B-B14F-4D97-AF65-F5344CB8AC3E}">
        <p14:creationId xmlns:p14="http://schemas.microsoft.com/office/powerpoint/2010/main" val="366982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1" descr="fede_vett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-142875"/>
            <a:ext cx="14398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2" name="Line 104"/>
          <p:cNvSpPr>
            <a:spLocks noChangeShapeType="1"/>
          </p:cNvSpPr>
          <p:nvPr userDrawn="1"/>
        </p:nvSpPr>
        <p:spPr bwMode="auto">
          <a:xfrm>
            <a:off x="1303338" y="1014413"/>
            <a:ext cx="7840662" cy="0"/>
          </a:xfrm>
          <a:prstGeom prst="line">
            <a:avLst/>
          </a:prstGeom>
          <a:noFill/>
          <a:ln w="228600">
            <a:solidFill>
              <a:srgbClr val="006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86" name="Rectangle 98"/>
          <p:cNvSpPr>
            <a:spLocks noGrp="1" noChangeArrowheads="1"/>
          </p:cNvSpPr>
          <p:nvPr>
            <p:ph type="title"/>
          </p:nvPr>
        </p:nvSpPr>
        <p:spPr bwMode="auto">
          <a:xfrm>
            <a:off x="1906588" y="34925"/>
            <a:ext cx="7197725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</a:t>
            </a:r>
          </a:p>
        </p:txBody>
      </p:sp>
      <p:sp>
        <p:nvSpPr>
          <p:cNvPr id="2053" name="Rectangle 9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9063" y="1365250"/>
            <a:ext cx="8905875" cy="500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</p:txBody>
      </p:sp>
      <p:pic>
        <p:nvPicPr>
          <p:cNvPr id="2054" name="Picture 101" descr="prisma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9213"/>
            <a:ext cx="1328738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  <p:sldLayoutId id="2147483954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800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000080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0FF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6699FF"/>
        </a:buClr>
        <a:buSzPct val="50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61.jpeg"/><Relationship Id="rId3" Type="http://schemas.openxmlformats.org/officeDocument/2006/relationships/image" Target="../media/image53.jpeg"/><Relationship Id="rId7" Type="http://schemas.openxmlformats.org/officeDocument/2006/relationships/image" Target="../media/image56.jpeg"/><Relationship Id="rId12" Type="http://schemas.openxmlformats.org/officeDocument/2006/relationships/image" Target="../media/image60.jpeg"/><Relationship Id="rId17" Type="http://schemas.openxmlformats.org/officeDocument/2006/relationships/image" Target="../media/image65.png"/><Relationship Id="rId2" Type="http://schemas.openxmlformats.org/officeDocument/2006/relationships/image" Target="../media/image52.wmf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59.jpeg"/><Relationship Id="rId5" Type="http://schemas.openxmlformats.org/officeDocument/2006/relationships/image" Target="../media/image55.png"/><Relationship Id="rId15" Type="http://schemas.openxmlformats.org/officeDocument/2006/relationships/image" Target="../media/image63.jpeg"/><Relationship Id="rId10" Type="http://schemas.openxmlformats.org/officeDocument/2006/relationships/image" Target="../media/image58.jpeg"/><Relationship Id="rId4" Type="http://schemas.openxmlformats.org/officeDocument/2006/relationships/image" Target="../media/image54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66.wmf"/><Relationship Id="rId18" Type="http://schemas.openxmlformats.org/officeDocument/2006/relationships/image" Target="../media/image67.em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1.png"/><Relationship Id="rId12" Type="http://schemas.openxmlformats.org/officeDocument/2006/relationships/oleObject" Target="../embeddings/oleObject1.bin"/><Relationship Id="rId17" Type="http://schemas.openxmlformats.org/officeDocument/2006/relationships/oleObject" Target="../embeddings/oleObject2.bin"/><Relationship Id="rId2" Type="http://schemas.openxmlformats.org/officeDocument/2006/relationships/video" Target="file:///C:\Documents%20and%20Settings\setobro\Desktop\Syroco%202006\Picking%20Croissant%20340%20Final.wmv" TargetMode="External"/><Relationship Id="rId16" Type="http://schemas.openxmlformats.org/officeDocument/2006/relationships/image" Target="../media/image78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wmf"/><Relationship Id="rId15" Type="http://schemas.openxmlformats.org/officeDocument/2006/relationships/image" Target="../media/image77.jpeg"/><Relationship Id="rId10" Type="http://schemas.openxmlformats.org/officeDocument/2006/relationships/image" Target="../media/image74.jpeg"/><Relationship Id="rId4" Type="http://schemas.openxmlformats.org/officeDocument/2006/relationships/image" Target="../media/image68.wmf"/><Relationship Id="rId9" Type="http://schemas.openxmlformats.org/officeDocument/2006/relationships/image" Target="../media/image73.png"/><Relationship Id="rId14" Type="http://schemas.openxmlformats.org/officeDocument/2006/relationships/image" Target="../media/image7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video" Target="file:///C:\Bruno\seminars\Bin\hal_promo.wmv" TargetMode="External"/><Relationship Id="rId7" Type="http://schemas.openxmlformats.org/officeDocument/2006/relationships/image" Target="../media/image81.png"/><Relationship Id="rId2" Type="http://schemas.openxmlformats.org/officeDocument/2006/relationships/video" Target="file:///C:\Bruno\seminars\Bin\assistant.wmv" TargetMode="External"/><Relationship Id="rId1" Type="http://schemas.openxmlformats.org/officeDocument/2006/relationships/video" Target="file:///C:\Bruno\seminars\Bin\nespressorobot.wmv" TargetMode="External"/><Relationship Id="rId6" Type="http://schemas.openxmlformats.org/officeDocument/2006/relationships/slideLayout" Target="../slideLayouts/slideLayout2.xml"/><Relationship Id="rId5" Type="http://schemas.openxmlformats.org/officeDocument/2006/relationships/video" Target="../media/media3.wmv"/><Relationship Id="rId10" Type="http://schemas.openxmlformats.org/officeDocument/2006/relationships/image" Target="../media/image84.png"/><Relationship Id="rId4" Type="http://schemas.microsoft.com/office/2007/relationships/media" Target="../media/media3.wmv"/><Relationship Id="rId9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video" Target="file:///C:\Bruno\web\Bruno\bruno\asimo.wmv" TargetMode="External"/><Relationship Id="rId7" Type="http://schemas.openxmlformats.org/officeDocument/2006/relationships/image" Target="../media/image85.png"/><Relationship Id="rId2" Type="http://schemas.openxmlformats.org/officeDocument/2006/relationships/video" Target="file:///C:\Bruno\seminars\SMIT05\PARO.wmv" TargetMode="External"/><Relationship Id="rId1" Type="http://schemas.openxmlformats.org/officeDocument/2006/relationships/video" Target="file:///C:\Bruno\seminars\Bin\BandaisanVolup.mpg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9.png"/><Relationship Id="rId5" Type="http://schemas.openxmlformats.org/officeDocument/2006/relationships/video" Target="file:///C:\Bruno\seminars\Bin\Honda_U3-X.wmv" TargetMode="External"/><Relationship Id="rId10" Type="http://schemas.openxmlformats.org/officeDocument/2006/relationships/image" Target="../media/image88.png"/><Relationship Id="rId4" Type="http://schemas.openxmlformats.org/officeDocument/2006/relationships/video" Target="file:///C:\Bruno\seminars\G&#246;ttingen09\Ishiguro.wmv" TargetMode="External"/><Relationship Id="rId9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2.wmf"/><Relationship Id="rId7" Type="http://schemas.openxmlformats.org/officeDocument/2006/relationships/image" Target="../media/image9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10" Type="http://schemas.openxmlformats.org/officeDocument/2006/relationships/image" Target="../media/image96.pn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C:\Bruno\seminars\Lincei08\SMERobot.wmv" TargetMode="External"/><Relationship Id="rId1" Type="http://schemas.openxmlformats.org/officeDocument/2006/relationships/video" Target="file:///C:\Bruno\seminars\Lincei08\modern_times_short.wmv" TargetMode="External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Bruno\seminars\ASI01\coop_red.mpg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Bruno\seminars\UniNa09\TheHandbookStory.wmv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image" Target="../media/image115.jpeg"/><Relationship Id="rId18" Type="http://schemas.openxmlformats.org/officeDocument/2006/relationships/image" Target="../media/image120.jpeg"/><Relationship Id="rId26" Type="http://schemas.openxmlformats.org/officeDocument/2006/relationships/image" Target="../media/image128.jpeg"/><Relationship Id="rId39" Type="http://schemas.openxmlformats.org/officeDocument/2006/relationships/image" Target="../media/image141.jpeg"/><Relationship Id="rId3" Type="http://schemas.openxmlformats.org/officeDocument/2006/relationships/image" Target="../media/image105.jpeg"/><Relationship Id="rId21" Type="http://schemas.openxmlformats.org/officeDocument/2006/relationships/image" Target="../media/image123.jpeg"/><Relationship Id="rId34" Type="http://schemas.openxmlformats.org/officeDocument/2006/relationships/image" Target="../media/image136.jpeg"/><Relationship Id="rId42" Type="http://schemas.openxmlformats.org/officeDocument/2006/relationships/image" Target="../media/image144.jpeg"/><Relationship Id="rId7" Type="http://schemas.openxmlformats.org/officeDocument/2006/relationships/image" Target="../media/image109.jpeg"/><Relationship Id="rId12" Type="http://schemas.openxmlformats.org/officeDocument/2006/relationships/image" Target="../media/image114.jpeg"/><Relationship Id="rId17" Type="http://schemas.openxmlformats.org/officeDocument/2006/relationships/image" Target="../media/image119.png"/><Relationship Id="rId25" Type="http://schemas.openxmlformats.org/officeDocument/2006/relationships/image" Target="../media/image127.jpeg"/><Relationship Id="rId33" Type="http://schemas.openxmlformats.org/officeDocument/2006/relationships/image" Target="../media/image135.png"/><Relationship Id="rId38" Type="http://schemas.openxmlformats.org/officeDocument/2006/relationships/image" Target="../media/image140.jpeg"/><Relationship Id="rId2" Type="http://schemas.openxmlformats.org/officeDocument/2006/relationships/image" Target="../media/image104.jpeg"/><Relationship Id="rId16" Type="http://schemas.openxmlformats.org/officeDocument/2006/relationships/image" Target="../media/image118.jpeg"/><Relationship Id="rId20" Type="http://schemas.openxmlformats.org/officeDocument/2006/relationships/image" Target="../media/image122.jpeg"/><Relationship Id="rId29" Type="http://schemas.openxmlformats.org/officeDocument/2006/relationships/image" Target="../media/image131.jpeg"/><Relationship Id="rId41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11" Type="http://schemas.openxmlformats.org/officeDocument/2006/relationships/image" Target="../media/image113.jpeg"/><Relationship Id="rId24" Type="http://schemas.openxmlformats.org/officeDocument/2006/relationships/image" Target="../media/image126.jpeg"/><Relationship Id="rId32" Type="http://schemas.openxmlformats.org/officeDocument/2006/relationships/image" Target="../media/image134.jpeg"/><Relationship Id="rId37" Type="http://schemas.openxmlformats.org/officeDocument/2006/relationships/image" Target="../media/image139.png"/><Relationship Id="rId40" Type="http://schemas.openxmlformats.org/officeDocument/2006/relationships/image" Target="../media/image142.jpeg"/><Relationship Id="rId5" Type="http://schemas.openxmlformats.org/officeDocument/2006/relationships/image" Target="../media/image107.jpeg"/><Relationship Id="rId15" Type="http://schemas.openxmlformats.org/officeDocument/2006/relationships/image" Target="../media/image117.jpeg"/><Relationship Id="rId23" Type="http://schemas.openxmlformats.org/officeDocument/2006/relationships/image" Target="../media/image125.jpeg"/><Relationship Id="rId28" Type="http://schemas.openxmlformats.org/officeDocument/2006/relationships/image" Target="../media/image130.jpeg"/><Relationship Id="rId36" Type="http://schemas.openxmlformats.org/officeDocument/2006/relationships/image" Target="../media/image138.jpeg"/><Relationship Id="rId10" Type="http://schemas.openxmlformats.org/officeDocument/2006/relationships/image" Target="../media/image112.jpeg"/><Relationship Id="rId19" Type="http://schemas.openxmlformats.org/officeDocument/2006/relationships/image" Target="../media/image121.jpeg"/><Relationship Id="rId31" Type="http://schemas.openxmlformats.org/officeDocument/2006/relationships/image" Target="../media/image133.png"/><Relationship Id="rId44" Type="http://schemas.openxmlformats.org/officeDocument/2006/relationships/image" Target="../media/image146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Relationship Id="rId14" Type="http://schemas.openxmlformats.org/officeDocument/2006/relationships/image" Target="../media/image116.png"/><Relationship Id="rId22" Type="http://schemas.openxmlformats.org/officeDocument/2006/relationships/image" Target="../media/image124.jpeg"/><Relationship Id="rId27" Type="http://schemas.openxmlformats.org/officeDocument/2006/relationships/image" Target="../media/image129.jpeg"/><Relationship Id="rId30" Type="http://schemas.openxmlformats.org/officeDocument/2006/relationships/image" Target="../media/image132.jpeg"/><Relationship Id="rId35" Type="http://schemas.openxmlformats.org/officeDocument/2006/relationships/image" Target="../media/image137.jpeg"/><Relationship Id="rId43" Type="http://schemas.openxmlformats.org/officeDocument/2006/relationships/image" Target="../media/image1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Bruno\miscellaneous\Maradona\Maradona,%20argentina-inghilterra%2022-6-1986%202-0%20spagnolo_0.avi" TargetMode="Externa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18" Type="http://schemas.openxmlformats.org/officeDocument/2006/relationships/image" Target="../media/image33.jpeg"/><Relationship Id="rId3" Type="http://schemas.openxmlformats.org/officeDocument/2006/relationships/video" Target="file:///C:\Bruno\videos\PRISMA\Postural_Synergies.wmv" TargetMode="External"/><Relationship Id="rId21" Type="http://schemas.openxmlformats.org/officeDocument/2006/relationships/image" Target="../media/image36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" Type="http://schemas.openxmlformats.org/officeDocument/2006/relationships/video" Target="file:///C:\Bruno\seminars\GATECH07\Asimov.mpg" TargetMode="External"/><Relationship Id="rId16" Type="http://schemas.openxmlformats.org/officeDocument/2006/relationships/image" Target="../media/image31.jpeg"/><Relationship Id="rId20" Type="http://schemas.openxmlformats.org/officeDocument/2006/relationships/image" Target="../media/image35.png"/><Relationship Id="rId1" Type="http://schemas.openxmlformats.org/officeDocument/2006/relationships/video" Target="file:///C:\Bruno\grants\ARCAS\Hearing\ARCAS_25Mar11\master.avi" TargetMode="External"/><Relationship Id="rId6" Type="http://schemas.openxmlformats.org/officeDocument/2006/relationships/video" Target="file:///C:\Bruno\grants\AIRobots\CARPI12_0041_VS2_fi.avi.WMV" TargetMode="External"/><Relationship Id="rId11" Type="http://schemas.openxmlformats.org/officeDocument/2006/relationships/image" Target="../media/image26.jpeg"/><Relationship Id="rId5" Type="http://schemas.openxmlformats.org/officeDocument/2006/relationships/video" Target="../media/media1.mov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microsoft.com/office/2007/relationships/media" Target="../media/media1.mov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Bruno\seminars\Corte09\walle_pres.wmv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4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01863"/>
            <a:ext cx="7772400" cy="111283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Robots Moving Closer to Humans</a:t>
            </a:r>
            <a:br>
              <a:rPr lang="en-US" dirty="0" smtClean="0"/>
            </a:br>
            <a:endParaRPr lang="en-US" i="1" dirty="0" smtClean="0"/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1520825" y="871538"/>
            <a:ext cx="75580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0B0FF3A-D5E6-46A5-9FCF-2927E8A5261C}" type="slidenum">
              <a:rPr lang="en-US" u="none" smtClean="0"/>
              <a:pPr/>
              <a:t>1</a:t>
            </a:fld>
            <a:r>
              <a:rPr lang="en-US" u="none" dirty="0" smtClean="0"/>
              <a:t>/25</a:t>
            </a:r>
            <a:endParaRPr lang="en-US" u="none" dirty="0"/>
          </a:p>
        </p:txBody>
      </p:sp>
      <p:sp>
        <p:nvSpPr>
          <p:cNvPr id="414726" name="Rectangle 6"/>
          <p:cNvSpPr>
            <a:spLocks noChangeArrowheads="1"/>
          </p:cNvSpPr>
          <p:nvPr/>
        </p:nvSpPr>
        <p:spPr bwMode="auto">
          <a:xfrm>
            <a:off x="1906588" y="34925"/>
            <a:ext cx="7197725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defRPr/>
            </a:pPr>
            <a:endParaRPr lang="en-US" sz="2800" u="none">
              <a:solidFill>
                <a:srgbClr val="00008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390" name="Rectangle 12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23010" y="6521450"/>
            <a:ext cx="8907463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i="1" u="none" dirty="0">
                <a:solidFill>
                  <a:srgbClr val="5F5F5F"/>
                </a:solidFill>
              </a:rPr>
              <a:t>I</a:t>
            </a:r>
            <a:r>
              <a:rPr lang="en-US" i="1" u="none" dirty="0" smtClean="0">
                <a:solidFill>
                  <a:srgbClr val="5F5F5F"/>
                </a:solidFill>
              </a:rPr>
              <a:t>EEE RAS Distinguished Ambassador Seminar		                                            Cairo, Egypt • 2 January 2013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101975"/>
            <a:ext cx="9144000" cy="2659063"/>
          </a:xfrm>
        </p:spPr>
        <p:txBody>
          <a:bodyPr/>
          <a:lstStyle/>
          <a:p>
            <a:pPr eaLnBrk="1" hangingPunct="1"/>
            <a:r>
              <a:rPr lang="en-US" sz="3200" dirty="0" smtClean="0"/>
              <a:t>Bruno </a:t>
            </a:r>
            <a:r>
              <a:rPr lang="en-US" sz="3200" dirty="0" err="1" smtClean="0"/>
              <a:t>Siciliano</a:t>
            </a:r>
            <a:endParaRPr lang="en-US" sz="3200" dirty="0" smtClean="0"/>
          </a:p>
          <a:p>
            <a:pPr eaLnBrk="1" hangingPunct="1"/>
            <a:endParaRPr lang="en-US" sz="1200" dirty="0"/>
          </a:p>
          <a:p>
            <a:pPr eaLnBrk="1" hangingPunct="1"/>
            <a:r>
              <a:rPr lang="en-US" sz="2400" dirty="0" smtClean="0"/>
              <a:t>PRISMA Lab</a:t>
            </a:r>
          </a:p>
          <a:p>
            <a:pPr eaLnBrk="1" hangingPunct="1"/>
            <a:r>
              <a:rPr lang="en-US" sz="2400" dirty="0" err="1" smtClean="0"/>
              <a:t>Dipartimento</a:t>
            </a:r>
            <a:r>
              <a:rPr lang="en-US" sz="2400" dirty="0" smtClean="0"/>
              <a:t> di </a:t>
            </a:r>
            <a:r>
              <a:rPr lang="en-US" sz="2400" dirty="0" err="1" smtClean="0"/>
              <a:t>Informatica</a:t>
            </a:r>
            <a:r>
              <a:rPr lang="en-US" sz="2400" dirty="0" smtClean="0"/>
              <a:t> e </a:t>
            </a:r>
            <a:r>
              <a:rPr lang="en-US" sz="2400" dirty="0" err="1" smtClean="0"/>
              <a:t>Sistemistica</a:t>
            </a:r>
            <a:endParaRPr lang="en-US" sz="2400" dirty="0" smtClean="0"/>
          </a:p>
          <a:p>
            <a:pPr eaLnBrk="1" hangingPunct="1"/>
            <a:r>
              <a:rPr lang="en-US" sz="2400" dirty="0" err="1" smtClean="0"/>
              <a:t>Università</a:t>
            </a:r>
            <a:r>
              <a:rPr lang="en-US" sz="2400" dirty="0" smtClean="0"/>
              <a:t> di Napoli Federico II</a:t>
            </a:r>
          </a:p>
          <a:p>
            <a:pPr eaLnBrk="1" hangingPunct="1"/>
            <a:endParaRPr lang="en-US" sz="1200" dirty="0"/>
          </a:p>
          <a:p>
            <a:pPr eaLnBrk="1" hangingPunct="1"/>
            <a:r>
              <a:rPr lang="en-US" sz="2400" dirty="0">
                <a:solidFill>
                  <a:srgbClr val="0060FF"/>
                </a:solidFill>
              </a:rPr>
              <a:t>b</a:t>
            </a:r>
            <a:r>
              <a:rPr lang="en-US" sz="2400" dirty="0" smtClean="0">
                <a:solidFill>
                  <a:srgbClr val="0060FF"/>
                </a:solidFill>
              </a:rPr>
              <a:t>runo.siciliano@unina.it</a:t>
            </a:r>
          </a:p>
          <a:p>
            <a:pPr eaLnBrk="1" hangingPunct="1"/>
            <a:r>
              <a:rPr lang="en-US" sz="2400" dirty="0" smtClean="0">
                <a:solidFill>
                  <a:srgbClr val="0060FF"/>
                </a:solidFill>
              </a:rPr>
              <a:t>www.prisma.unina.it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841" y="7767"/>
            <a:ext cx="6292157" cy="889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opportunity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3624263"/>
            <a:ext cx="22002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2643" name="AutoShape 3"/>
          <p:cNvSpPr>
            <a:spLocks noChangeArrowheads="1"/>
          </p:cNvSpPr>
          <p:nvPr/>
        </p:nvSpPr>
        <p:spPr bwMode="auto">
          <a:xfrm>
            <a:off x="6065838" y="5334000"/>
            <a:ext cx="2555875" cy="935038"/>
          </a:xfrm>
          <a:prstGeom prst="roundRect">
            <a:avLst>
              <a:gd name="adj" fmla="val 16667"/>
            </a:avLst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Evolution of Robotics</a:t>
            </a:r>
          </a:p>
        </p:txBody>
      </p:sp>
      <p:sp>
        <p:nvSpPr>
          <p:cNvPr id="752645" name="AutoShape 5"/>
          <p:cNvSpPr>
            <a:spLocks noChangeArrowheads="1"/>
          </p:cNvSpPr>
          <p:nvPr/>
        </p:nvSpPr>
        <p:spPr bwMode="auto">
          <a:xfrm>
            <a:off x="82550" y="1330325"/>
            <a:ext cx="1585913" cy="1447800"/>
          </a:xfrm>
          <a:prstGeom prst="roundRect">
            <a:avLst>
              <a:gd name="adj" fmla="val 16667"/>
            </a:avLst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46" name="AutoShape 6"/>
          <p:cNvSpPr>
            <a:spLocks noChangeArrowheads="1"/>
          </p:cNvSpPr>
          <p:nvPr/>
        </p:nvSpPr>
        <p:spPr bwMode="auto">
          <a:xfrm>
            <a:off x="1330325" y="1331913"/>
            <a:ext cx="1222375" cy="1447800"/>
          </a:xfrm>
          <a:prstGeom prst="roundRect">
            <a:avLst>
              <a:gd name="adj" fmla="val 16667"/>
            </a:avLst>
          </a:prstGeom>
          <a:solidFill>
            <a:srgbClr val="006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u="none">
              <a:solidFill>
                <a:schemeClr val="tx1"/>
              </a:solidFill>
            </a:endParaRPr>
          </a:p>
        </p:txBody>
      </p:sp>
      <p:sp>
        <p:nvSpPr>
          <p:cNvPr id="752648" name="Text Box 8"/>
          <p:cNvSpPr txBox="1">
            <a:spLocks noChangeArrowheads="1"/>
          </p:cNvSpPr>
          <p:nvPr/>
        </p:nvSpPr>
        <p:spPr bwMode="auto">
          <a:xfrm>
            <a:off x="1154113" y="1452563"/>
            <a:ext cx="141287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1800" u="none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NEED for useful machines</a:t>
            </a:r>
          </a:p>
        </p:txBody>
      </p:sp>
      <p:sp>
        <p:nvSpPr>
          <p:cNvPr id="752649" name="Text Box 9"/>
          <p:cNvSpPr txBox="1">
            <a:spLocks noChangeArrowheads="1"/>
          </p:cNvSpPr>
          <p:nvPr/>
        </p:nvSpPr>
        <p:spPr bwMode="auto">
          <a:xfrm>
            <a:off x="93663" y="1774825"/>
            <a:ext cx="1539875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lnSpc>
                <a:spcPct val="80000"/>
              </a:lnSpc>
              <a:defRPr/>
            </a:pPr>
            <a:r>
              <a:rPr lang="en-US" sz="1800" u="none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Humans’ DREAM of replicating themselves</a:t>
            </a:r>
          </a:p>
        </p:txBody>
      </p:sp>
      <p:cxnSp>
        <p:nvCxnSpPr>
          <p:cNvPr id="752650" name="AutoShape 10"/>
          <p:cNvCxnSpPr>
            <a:cxnSpLocks noChangeShapeType="1"/>
            <a:stCxn id="752646" idx="3"/>
            <a:endCxn id="752653" idx="0"/>
          </p:cNvCxnSpPr>
          <p:nvPr/>
        </p:nvCxnSpPr>
        <p:spPr bwMode="auto">
          <a:xfrm>
            <a:off x="2552700" y="2055813"/>
            <a:ext cx="865188" cy="250825"/>
          </a:xfrm>
          <a:prstGeom prst="curvedConnector2">
            <a:avLst/>
          </a:prstGeom>
          <a:noFill/>
          <a:ln w="76200">
            <a:solidFill>
              <a:srgbClr val="99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2651" name="AutoShape 11"/>
          <p:cNvCxnSpPr>
            <a:cxnSpLocks noChangeShapeType="1"/>
            <a:stCxn id="752654" idx="3"/>
            <a:endCxn id="752670" idx="0"/>
          </p:cNvCxnSpPr>
          <p:nvPr/>
        </p:nvCxnSpPr>
        <p:spPr bwMode="auto">
          <a:xfrm>
            <a:off x="5499100" y="3475038"/>
            <a:ext cx="692150" cy="795337"/>
          </a:xfrm>
          <a:prstGeom prst="curvedConnector2">
            <a:avLst/>
          </a:prstGeom>
          <a:noFill/>
          <a:ln w="76200">
            <a:solidFill>
              <a:srgbClr val="99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2652" name="AutoShape 12"/>
          <p:cNvCxnSpPr>
            <a:cxnSpLocks noChangeShapeType="1"/>
            <a:stCxn id="752654" idx="3"/>
            <a:endCxn id="752667" idx="1"/>
          </p:cNvCxnSpPr>
          <p:nvPr/>
        </p:nvCxnSpPr>
        <p:spPr bwMode="auto">
          <a:xfrm flipV="1">
            <a:off x="5499100" y="3192463"/>
            <a:ext cx="1381125" cy="282575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rgbClr val="99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2653" name="AutoShape 13"/>
          <p:cNvSpPr>
            <a:spLocks noChangeArrowheads="1"/>
          </p:cNvSpPr>
          <p:nvPr/>
        </p:nvSpPr>
        <p:spPr bwMode="auto">
          <a:xfrm>
            <a:off x="2741613" y="2306638"/>
            <a:ext cx="1350962" cy="587375"/>
          </a:xfrm>
          <a:prstGeom prst="roundRect">
            <a:avLst>
              <a:gd name="adj" fmla="val 16667"/>
            </a:avLst>
          </a:prstGeom>
          <a:solidFill>
            <a:srgbClr val="000080"/>
          </a:solidFill>
          <a:ln w="9525">
            <a:solidFill>
              <a:srgbClr val="106246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1800" u="none">
                <a:solidFill>
                  <a:srgbClr val="FFFFFF"/>
                </a:solidFill>
              </a:rPr>
              <a:t>Industrial Robotics</a:t>
            </a:r>
          </a:p>
        </p:txBody>
      </p:sp>
      <p:sp>
        <p:nvSpPr>
          <p:cNvPr id="752654" name="AutoShape 14"/>
          <p:cNvSpPr>
            <a:spLocks noChangeArrowheads="1"/>
          </p:cNvSpPr>
          <p:nvPr/>
        </p:nvSpPr>
        <p:spPr bwMode="auto">
          <a:xfrm>
            <a:off x="4060825" y="3181350"/>
            <a:ext cx="1438275" cy="587375"/>
          </a:xfrm>
          <a:prstGeom prst="roundRect">
            <a:avLst>
              <a:gd name="adj" fmla="val 16667"/>
            </a:avLst>
          </a:prstGeom>
          <a:solidFill>
            <a:srgbClr val="000080"/>
          </a:solidFill>
          <a:ln w="9525">
            <a:solidFill>
              <a:srgbClr val="106246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1800" u="none">
                <a:solidFill>
                  <a:srgbClr val="FFFFFF"/>
                </a:solidFill>
              </a:rPr>
              <a:t>Field Robotics</a:t>
            </a:r>
          </a:p>
        </p:txBody>
      </p:sp>
      <p:cxnSp>
        <p:nvCxnSpPr>
          <p:cNvPr id="752655" name="AutoShape 15"/>
          <p:cNvCxnSpPr>
            <a:cxnSpLocks noChangeShapeType="1"/>
            <a:stCxn id="752653" idx="3"/>
            <a:endCxn id="752654" idx="0"/>
          </p:cNvCxnSpPr>
          <p:nvPr/>
        </p:nvCxnSpPr>
        <p:spPr bwMode="auto">
          <a:xfrm>
            <a:off x="4092575" y="2600325"/>
            <a:ext cx="687388" cy="581025"/>
          </a:xfrm>
          <a:prstGeom prst="curvedConnector2">
            <a:avLst/>
          </a:prstGeom>
          <a:noFill/>
          <a:ln w="76200">
            <a:solidFill>
              <a:srgbClr val="99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2656" name="AutoShape 16"/>
          <p:cNvCxnSpPr>
            <a:cxnSpLocks noChangeShapeType="1"/>
          </p:cNvCxnSpPr>
          <p:nvPr/>
        </p:nvCxnSpPr>
        <p:spPr bwMode="auto">
          <a:xfrm rot="16200000" flipH="1">
            <a:off x="1858962" y="1776413"/>
            <a:ext cx="3211513" cy="5202238"/>
          </a:xfrm>
          <a:prstGeom prst="curvedConnector2">
            <a:avLst/>
          </a:prstGeom>
          <a:noFill/>
          <a:ln w="76200">
            <a:solidFill>
              <a:srgbClr val="99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2657" name="AutoShape 17"/>
          <p:cNvCxnSpPr>
            <a:cxnSpLocks noChangeShapeType="1"/>
            <a:stCxn id="752670" idx="3"/>
            <a:endCxn id="752668" idx="1"/>
          </p:cNvCxnSpPr>
          <p:nvPr/>
        </p:nvCxnSpPr>
        <p:spPr bwMode="auto">
          <a:xfrm flipV="1">
            <a:off x="6877050" y="4321175"/>
            <a:ext cx="784225" cy="242888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rgbClr val="99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52658" name="Picture 18" descr="davinci_lyr_r2_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13" y="4713288"/>
            <a:ext cx="1800225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52659" name="AutoShape 19"/>
          <p:cNvCxnSpPr>
            <a:cxnSpLocks noChangeShapeType="1"/>
          </p:cNvCxnSpPr>
          <p:nvPr/>
        </p:nvCxnSpPr>
        <p:spPr bwMode="auto">
          <a:xfrm>
            <a:off x="6870700" y="4559300"/>
            <a:ext cx="687388" cy="785813"/>
          </a:xfrm>
          <a:prstGeom prst="curvedConnector2">
            <a:avLst/>
          </a:prstGeom>
          <a:noFill/>
          <a:ln w="76200">
            <a:solidFill>
              <a:srgbClr val="99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52660" name="Picture 20" descr="abb_kap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88" y="3025775"/>
            <a:ext cx="2306637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2661" name="Picture 21" descr="roomb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4278313"/>
            <a:ext cx="17145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2662" name="AutoShape 22"/>
          <p:cNvSpPr>
            <a:spLocks noChangeArrowheads="1"/>
          </p:cNvSpPr>
          <p:nvPr/>
        </p:nvSpPr>
        <p:spPr bwMode="auto">
          <a:xfrm>
            <a:off x="7385050" y="5330825"/>
            <a:ext cx="1235075" cy="577850"/>
          </a:xfrm>
          <a:prstGeom prst="roundRect">
            <a:avLst>
              <a:gd name="adj" fmla="val 16667"/>
            </a:avLst>
          </a:prstGeom>
          <a:solidFill>
            <a:srgbClr val="006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1800" u="none">
                <a:solidFill>
                  <a:srgbClr val="FFFFFF"/>
                </a:solidFill>
              </a:rPr>
              <a:t>Personal Robotics</a:t>
            </a:r>
          </a:p>
        </p:txBody>
      </p:sp>
      <p:cxnSp>
        <p:nvCxnSpPr>
          <p:cNvPr id="752663" name="AutoShape 23"/>
          <p:cNvCxnSpPr>
            <a:cxnSpLocks noChangeShapeType="1"/>
          </p:cNvCxnSpPr>
          <p:nvPr/>
        </p:nvCxnSpPr>
        <p:spPr bwMode="auto">
          <a:xfrm flipV="1">
            <a:off x="4092575" y="2308225"/>
            <a:ext cx="784225" cy="242888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rgbClr val="99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2664" name="AutoShape 24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867275" y="2014538"/>
            <a:ext cx="1706563" cy="587375"/>
          </a:xfrm>
          <a:prstGeom prst="roundRect">
            <a:avLst>
              <a:gd name="adj" fmla="val 16667"/>
            </a:avLst>
          </a:prstGeom>
          <a:solidFill>
            <a:srgbClr val="000080"/>
          </a:solidFill>
          <a:ln w="9525">
            <a:solidFill>
              <a:srgbClr val="106246"/>
            </a:solidFill>
            <a:round/>
            <a:headEnd/>
            <a:tailEnd/>
          </a:ln>
        </p:spPr>
        <p:txBody>
          <a:bodyPr lIns="0" rIns="0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1800" u="none">
                <a:solidFill>
                  <a:srgbClr val="FFFFFF"/>
                </a:solidFill>
              </a:rPr>
              <a:t>Manufacturing Applications</a:t>
            </a:r>
          </a:p>
        </p:txBody>
      </p:sp>
      <p:pic>
        <p:nvPicPr>
          <p:cNvPr id="752665" name="Picture 25" descr="77_7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1458913"/>
            <a:ext cx="21939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2667" name="AutoShape 27"/>
          <p:cNvSpPr>
            <a:spLocks noChangeArrowheads="1"/>
          </p:cNvSpPr>
          <p:nvPr/>
        </p:nvSpPr>
        <p:spPr bwMode="auto">
          <a:xfrm>
            <a:off x="6880225" y="2898775"/>
            <a:ext cx="1741488" cy="587375"/>
          </a:xfrm>
          <a:prstGeom prst="roundRect">
            <a:avLst>
              <a:gd name="adj" fmla="val 16667"/>
            </a:avLst>
          </a:prstGeom>
          <a:solidFill>
            <a:srgbClr val="000080"/>
          </a:solidFill>
          <a:ln w="9525">
            <a:solidFill>
              <a:srgbClr val="106246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it-IT" sz="1800" u="none">
                <a:solidFill>
                  <a:srgbClr val="FFFFFF"/>
                </a:solidFill>
              </a:rPr>
              <a:t>Spatial Applications</a:t>
            </a:r>
            <a:endParaRPr lang="en-US" sz="1800" u="none">
              <a:solidFill>
                <a:srgbClr val="FFFFFF"/>
              </a:solidFill>
            </a:endParaRPr>
          </a:p>
        </p:txBody>
      </p:sp>
      <p:sp>
        <p:nvSpPr>
          <p:cNvPr id="752668" name="AutoShape 2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661275" y="4027488"/>
            <a:ext cx="1403350" cy="587375"/>
          </a:xfrm>
          <a:prstGeom prst="roundRect">
            <a:avLst>
              <a:gd name="adj" fmla="val 16667"/>
            </a:avLst>
          </a:prstGeom>
          <a:solidFill>
            <a:srgbClr val="000080"/>
          </a:solidFill>
          <a:ln w="9525">
            <a:solidFill>
              <a:srgbClr val="106246"/>
            </a:solidFill>
            <a:round/>
            <a:headEnd/>
            <a:tailEnd/>
          </a:ln>
        </p:spPr>
        <p:txBody>
          <a:bodyPr lIns="0" rIns="0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1800" u="none">
                <a:solidFill>
                  <a:srgbClr val="FFFFFF"/>
                </a:solidFill>
              </a:rPr>
              <a:t>Medical Applications</a:t>
            </a:r>
          </a:p>
        </p:txBody>
      </p:sp>
      <p:sp>
        <p:nvSpPr>
          <p:cNvPr id="752669" name="AutoShape 29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6065838" y="5689600"/>
            <a:ext cx="1379537" cy="577850"/>
          </a:xfrm>
          <a:prstGeom prst="roundRect">
            <a:avLst>
              <a:gd name="adj" fmla="val 16667"/>
            </a:avLst>
          </a:prstGeom>
          <a:solidFill>
            <a:srgbClr val="006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1800" u="none">
                <a:solidFill>
                  <a:srgbClr val="FFFFFF"/>
                </a:solidFill>
              </a:rPr>
              <a:t>Humanoid Robotics</a:t>
            </a:r>
          </a:p>
        </p:txBody>
      </p:sp>
      <p:sp>
        <p:nvSpPr>
          <p:cNvPr id="752670" name="AutoShape 30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5505450" y="4270375"/>
            <a:ext cx="1371600" cy="587375"/>
          </a:xfrm>
          <a:prstGeom prst="roundRect">
            <a:avLst>
              <a:gd name="adj" fmla="val 16667"/>
            </a:avLst>
          </a:prstGeom>
          <a:solidFill>
            <a:srgbClr val="000080"/>
          </a:solidFill>
          <a:ln w="9525">
            <a:solidFill>
              <a:srgbClr val="106246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it-IT" sz="1800" u="none" dirty="0">
                <a:solidFill>
                  <a:srgbClr val="FFFFFF"/>
                </a:solidFill>
              </a:rPr>
              <a:t>Service </a:t>
            </a:r>
            <a:r>
              <a:rPr lang="it-IT" sz="1800" u="none" dirty="0" err="1">
                <a:solidFill>
                  <a:srgbClr val="FFFFFF"/>
                </a:solidFill>
              </a:rPr>
              <a:t>Robotics</a:t>
            </a:r>
            <a:endParaRPr lang="en-US" sz="1800" u="none" dirty="0">
              <a:solidFill>
                <a:srgbClr val="FFFFFF"/>
              </a:solidFill>
            </a:endParaRPr>
          </a:p>
        </p:txBody>
      </p:sp>
      <p:sp>
        <p:nvSpPr>
          <p:cNvPr id="752671" name="Text Box 31"/>
          <p:cNvSpPr txBox="1">
            <a:spLocks noChangeArrowheads="1"/>
          </p:cNvSpPr>
          <p:nvPr/>
        </p:nvSpPr>
        <p:spPr bwMode="auto">
          <a:xfrm>
            <a:off x="3082925" y="1736725"/>
            <a:ext cx="1365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u="none">
                <a:solidFill>
                  <a:srgbClr val="993300"/>
                </a:solidFill>
                <a:cs typeface="Tahoma" pitchFamily="34" charset="0"/>
              </a:rPr>
              <a:t>1960-1980</a:t>
            </a:r>
            <a:endParaRPr lang="it-IT" sz="1800" u="none">
              <a:solidFill>
                <a:srgbClr val="993300"/>
              </a:solidFill>
            </a:endParaRPr>
          </a:p>
        </p:txBody>
      </p:sp>
      <p:sp>
        <p:nvSpPr>
          <p:cNvPr id="752672" name="Text Box 32"/>
          <p:cNvSpPr txBox="1">
            <a:spLocks noChangeArrowheads="1"/>
          </p:cNvSpPr>
          <p:nvPr/>
        </p:nvSpPr>
        <p:spPr bwMode="auto">
          <a:xfrm>
            <a:off x="4530725" y="2611438"/>
            <a:ext cx="1365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u="none">
                <a:solidFill>
                  <a:srgbClr val="993300"/>
                </a:solidFill>
                <a:cs typeface="Tahoma" pitchFamily="34" charset="0"/>
              </a:rPr>
              <a:t>1980-2000</a:t>
            </a:r>
            <a:endParaRPr lang="it-IT" sz="1800" u="none">
              <a:solidFill>
                <a:srgbClr val="993300"/>
              </a:solidFill>
            </a:endParaRPr>
          </a:p>
        </p:txBody>
      </p:sp>
      <p:sp>
        <p:nvSpPr>
          <p:cNvPr id="752673" name="Text Box 33"/>
          <p:cNvSpPr txBox="1">
            <a:spLocks noChangeArrowheads="1"/>
          </p:cNvSpPr>
          <p:nvPr/>
        </p:nvSpPr>
        <p:spPr bwMode="auto">
          <a:xfrm>
            <a:off x="6007100" y="3636963"/>
            <a:ext cx="1365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u="none">
                <a:solidFill>
                  <a:srgbClr val="993300"/>
                </a:solidFill>
                <a:cs typeface="Tahoma" pitchFamily="34" charset="0"/>
              </a:rPr>
              <a:t>1990-2010</a:t>
            </a:r>
            <a:endParaRPr lang="it-IT" sz="1800" u="none">
              <a:solidFill>
                <a:srgbClr val="993300"/>
              </a:solidFill>
            </a:endParaRPr>
          </a:p>
        </p:txBody>
      </p:sp>
      <p:pic>
        <p:nvPicPr>
          <p:cNvPr id="752674" name="Picture 34" descr="306000000004846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3886200"/>
            <a:ext cx="2792412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2675" name="Text Box 35"/>
          <p:cNvSpPr txBox="1">
            <a:spLocks noChangeArrowheads="1"/>
          </p:cNvSpPr>
          <p:nvPr/>
        </p:nvSpPr>
        <p:spPr bwMode="auto">
          <a:xfrm>
            <a:off x="7432675" y="4786313"/>
            <a:ext cx="1365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u="none">
                <a:solidFill>
                  <a:srgbClr val="993300"/>
                </a:solidFill>
                <a:cs typeface="Tahoma" pitchFamily="34" charset="0"/>
              </a:rPr>
              <a:t>2000-2020</a:t>
            </a:r>
            <a:endParaRPr lang="it-IT" sz="1800" u="none">
              <a:solidFill>
                <a:srgbClr val="993300"/>
              </a:solidFill>
            </a:endParaRPr>
          </a:p>
        </p:txBody>
      </p:sp>
      <p:pic>
        <p:nvPicPr>
          <p:cNvPr id="752676" name="Picture 36" descr="aljazari_automat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2947988"/>
            <a:ext cx="14097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2677" name="Picture 37" descr="65ROB3"/>
          <p:cNvPicPr>
            <a:picLocks noChangeAspect="1" noChangeArrowheads="1"/>
          </p:cNvPicPr>
          <p:nvPr/>
        </p:nvPicPr>
        <p:blipFill>
          <a:blip r:embed="rId11">
            <a:lum bright="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2" r="25478"/>
          <a:stretch>
            <a:fillRect/>
          </a:stretch>
        </p:blipFill>
        <p:spPr bwMode="auto">
          <a:xfrm>
            <a:off x="446088" y="3076575"/>
            <a:ext cx="1306512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2678" name="Picture 38" descr="mechanical_hand_pare_ambrois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3670300"/>
            <a:ext cx="173513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2679" name="Picture 39" descr="Scribe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3454400"/>
            <a:ext cx="187325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2680" name="Picture 40" descr="ansa114647442210111837_bi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3" y="3503613"/>
            <a:ext cx="1806575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2681" name="Picture 41" descr="ru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3" y="3876675"/>
            <a:ext cx="1354137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2682" name="Picture 42" descr="best Immagine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2" b="13913"/>
          <a:stretch>
            <a:fillRect/>
          </a:stretch>
        </p:blipFill>
        <p:spPr bwMode="auto">
          <a:xfrm>
            <a:off x="2874963" y="4975225"/>
            <a:ext cx="287655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2684" name="Picture 4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t="4401" r="7181" b="4279"/>
          <a:stretch>
            <a:fillRect/>
          </a:stretch>
        </p:blipFill>
        <p:spPr bwMode="auto">
          <a:xfrm>
            <a:off x="5580063" y="5168900"/>
            <a:ext cx="1703387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2685" name="Text Box 45"/>
          <p:cNvSpPr txBox="1">
            <a:spLocks noChangeArrowheads="1"/>
          </p:cNvSpPr>
          <p:nvPr/>
        </p:nvSpPr>
        <p:spPr bwMode="auto">
          <a:xfrm>
            <a:off x="336550" y="5000625"/>
            <a:ext cx="717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u="none">
                <a:solidFill>
                  <a:srgbClr val="993300"/>
                </a:solidFill>
                <a:cs typeface="Tahoma" pitchFamily="34" charset="0"/>
              </a:rPr>
              <a:t>1200</a:t>
            </a:r>
            <a:endParaRPr lang="it-IT" sz="1800" u="none">
              <a:solidFill>
                <a:srgbClr val="993300"/>
              </a:solidFill>
            </a:endParaRPr>
          </a:p>
        </p:txBody>
      </p:sp>
      <p:sp>
        <p:nvSpPr>
          <p:cNvPr id="752686" name="Text Box 46"/>
          <p:cNvSpPr txBox="1">
            <a:spLocks noChangeArrowheads="1"/>
          </p:cNvSpPr>
          <p:nvPr/>
        </p:nvSpPr>
        <p:spPr bwMode="auto">
          <a:xfrm>
            <a:off x="695325" y="5426075"/>
            <a:ext cx="717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u="none">
                <a:solidFill>
                  <a:srgbClr val="993300"/>
                </a:solidFill>
                <a:cs typeface="Tahoma" pitchFamily="34" charset="0"/>
              </a:rPr>
              <a:t>1500</a:t>
            </a:r>
            <a:endParaRPr lang="it-IT" sz="1800" u="none">
              <a:solidFill>
                <a:srgbClr val="993300"/>
              </a:solidFill>
            </a:endParaRPr>
          </a:p>
        </p:txBody>
      </p:sp>
      <p:sp>
        <p:nvSpPr>
          <p:cNvPr id="752687" name="Text Box 47"/>
          <p:cNvSpPr txBox="1">
            <a:spLocks noChangeArrowheads="1"/>
          </p:cNvSpPr>
          <p:nvPr/>
        </p:nvSpPr>
        <p:spPr bwMode="auto">
          <a:xfrm>
            <a:off x="1311275" y="5661025"/>
            <a:ext cx="717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u="none">
                <a:solidFill>
                  <a:srgbClr val="993300"/>
                </a:solidFill>
                <a:cs typeface="Tahoma" pitchFamily="34" charset="0"/>
              </a:rPr>
              <a:t>1550</a:t>
            </a:r>
            <a:endParaRPr lang="it-IT" sz="1800" u="none">
              <a:solidFill>
                <a:srgbClr val="993300"/>
              </a:solidFill>
            </a:endParaRPr>
          </a:p>
        </p:txBody>
      </p:sp>
      <p:sp>
        <p:nvSpPr>
          <p:cNvPr id="752688" name="Text Box 48"/>
          <p:cNvSpPr txBox="1">
            <a:spLocks noChangeArrowheads="1"/>
          </p:cNvSpPr>
          <p:nvPr/>
        </p:nvSpPr>
        <p:spPr bwMode="auto">
          <a:xfrm>
            <a:off x="1898650" y="5934075"/>
            <a:ext cx="717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u="none">
                <a:solidFill>
                  <a:srgbClr val="993300"/>
                </a:solidFill>
                <a:cs typeface="Tahoma" pitchFamily="34" charset="0"/>
              </a:rPr>
              <a:t>1750</a:t>
            </a:r>
            <a:endParaRPr lang="it-IT" sz="1800" u="none">
              <a:solidFill>
                <a:srgbClr val="993300"/>
              </a:solidFill>
            </a:endParaRPr>
          </a:p>
        </p:txBody>
      </p:sp>
      <p:sp>
        <p:nvSpPr>
          <p:cNvPr id="752689" name="Text Box 49"/>
          <p:cNvSpPr txBox="1">
            <a:spLocks noChangeArrowheads="1"/>
          </p:cNvSpPr>
          <p:nvPr/>
        </p:nvSpPr>
        <p:spPr bwMode="auto">
          <a:xfrm>
            <a:off x="2571750" y="3092450"/>
            <a:ext cx="717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u="none">
                <a:solidFill>
                  <a:srgbClr val="993300"/>
                </a:solidFill>
                <a:cs typeface="Tahoma" pitchFamily="34" charset="0"/>
              </a:rPr>
              <a:t>1800</a:t>
            </a:r>
            <a:endParaRPr lang="it-IT" sz="1800" u="none">
              <a:solidFill>
                <a:srgbClr val="993300"/>
              </a:solidFill>
            </a:endParaRPr>
          </a:p>
        </p:txBody>
      </p:sp>
      <p:sp>
        <p:nvSpPr>
          <p:cNvPr id="752690" name="Text Box 50"/>
          <p:cNvSpPr txBox="1">
            <a:spLocks noChangeArrowheads="1"/>
          </p:cNvSpPr>
          <p:nvPr/>
        </p:nvSpPr>
        <p:spPr bwMode="auto">
          <a:xfrm>
            <a:off x="3006725" y="3479800"/>
            <a:ext cx="717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u="none">
                <a:solidFill>
                  <a:srgbClr val="993300"/>
                </a:solidFill>
                <a:cs typeface="Tahoma" pitchFamily="34" charset="0"/>
              </a:rPr>
              <a:t>1920</a:t>
            </a:r>
            <a:endParaRPr lang="it-IT" sz="1800" u="none">
              <a:solidFill>
                <a:srgbClr val="993300"/>
              </a:solidFill>
            </a:endParaRPr>
          </a:p>
        </p:txBody>
      </p:sp>
      <p:sp>
        <p:nvSpPr>
          <p:cNvPr id="752691" name="Text Box 51"/>
          <p:cNvSpPr txBox="1">
            <a:spLocks noChangeArrowheads="1"/>
          </p:cNvSpPr>
          <p:nvPr/>
        </p:nvSpPr>
        <p:spPr bwMode="auto">
          <a:xfrm>
            <a:off x="3975100" y="4581525"/>
            <a:ext cx="717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u="none">
                <a:solidFill>
                  <a:srgbClr val="993300"/>
                </a:solidFill>
                <a:cs typeface="Tahoma" pitchFamily="34" charset="0"/>
              </a:rPr>
              <a:t>2005</a:t>
            </a:r>
            <a:endParaRPr lang="it-IT" sz="1800" u="none">
              <a:solidFill>
                <a:srgbClr val="993300"/>
              </a:solidFill>
            </a:endParaRPr>
          </a:p>
        </p:txBody>
      </p:sp>
      <p:sp>
        <p:nvSpPr>
          <p:cNvPr id="18481" name="Rectangle 7"/>
          <p:cNvSpPr>
            <a:spLocks noChangeArrowheads="1"/>
          </p:cNvSpPr>
          <p:nvPr/>
        </p:nvSpPr>
        <p:spPr bwMode="auto">
          <a:xfrm>
            <a:off x="1520825" y="871538"/>
            <a:ext cx="75580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u="none" dirty="0"/>
              <a:t>Robots Moving Closer to Humans              </a:t>
            </a:r>
            <a:fld id="{77A171BD-20B2-42AD-A35F-E0CAAF06F036}" type="slidenum">
              <a:rPr lang="en-US" u="none" smtClean="0"/>
              <a:pPr/>
              <a:t>10</a:t>
            </a:fld>
            <a:r>
              <a:rPr lang="en-US" u="none" dirty="0" smtClean="0"/>
              <a:t>/25</a:t>
            </a:r>
            <a:endParaRPr lang="en-US" u="none" dirty="0"/>
          </a:p>
        </p:txBody>
      </p:sp>
      <p:sp>
        <p:nvSpPr>
          <p:cNvPr id="52" name="Text Box 33"/>
          <p:cNvSpPr txBox="1">
            <a:spLocks noChangeArrowheads="1"/>
          </p:cNvSpPr>
          <p:nvPr/>
        </p:nvSpPr>
        <p:spPr bwMode="auto">
          <a:xfrm>
            <a:off x="8666163" y="5511800"/>
            <a:ext cx="350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none">
                <a:solidFill>
                  <a:srgbClr val="993300"/>
                </a:solidFill>
                <a:cs typeface="Arial" charset="0"/>
              </a:rPr>
              <a:t>?</a:t>
            </a:r>
            <a:endParaRPr lang="it-IT" sz="2800" b="1" u="none">
              <a:solidFill>
                <a:srgbClr val="993300"/>
              </a:solidFill>
              <a:cs typeface="Arial" charset="0"/>
            </a:endParaRPr>
          </a:p>
        </p:txBody>
      </p:sp>
      <p:sp>
        <p:nvSpPr>
          <p:cNvPr id="54" name="Rectangle 12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23010" y="6521450"/>
            <a:ext cx="8907463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i="1" u="none" dirty="0">
                <a:solidFill>
                  <a:srgbClr val="5F5F5F"/>
                </a:solidFill>
              </a:rPr>
              <a:t>I</a:t>
            </a:r>
            <a:r>
              <a:rPr lang="en-US" i="1" u="none" dirty="0" smtClean="0">
                <a:solidFill>
                  <a:srgbClr val="5F5F5F"/>
                </a:solidFill>
              </a:rPr>
              <a:t>EEE RAS Distinguished Ambassador Seminar		                                            Cairo, Egypt • 2 January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5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5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52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52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526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52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526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52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526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2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526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526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526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7526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2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526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526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7526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2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7526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7526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75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75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752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752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52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7526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2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752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752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7526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752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752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752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7526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2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75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752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75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752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752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7526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2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75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752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7526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 nodeType="clickPar">
                      <p:stCondLst>
                        <p:cond delay="indefinite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500"/>
                                        <p:tgtEl>
                                          <p:spTgt spid="752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752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1" dur="500"/>
                                        <p:tgtEl>
                                          <p:spTgt spid="752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7526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 nodeType="clickPar">
                      <p:stCondLst>
                        <p:cond delay="indefinite"/>
                      </p:stCondLst>
                      <p:childTnLst>
                        <p:par>
                          <p:cTn id="1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75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752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2643" grpId="0" animBg="1"/>
      <p:bldP spid="752645" grpId="0" animBg="1"/>
      <p:bldP spid="752646" grpId="0" animBg="1" autoUpdateAnimBg="0"/>
      <p:bldP spid="752648" grpId="0" autoUpdateAnimBg="0"/>
      <p:bldP spid="752649" grpId="0" autoUpdateAnimBg="0"/>
      <p:bldP spid="752653" grpId="0" animBg="1" autoUpdateAnimBg="0"/>
      <p:bldP spid="752654" grpId="0" animBg="1" autoUpdateAnimBg="0"/>
      <p:bldP spid="752664" grpId="0" animBg="1" autoUpdateAnimBg="0"/>
      <p:bldP spid="752667" grpId="0" animBg="1" autoUpdateAnimBg="0"/>
      <p:bldP spid="752668" grpId="0" animBg="1" autoUpdateAnimBg="0"/>
      <p:bldP spid="752669" grpId="0" animBg="1" autoUpdateAnimBg="0"/>
      <p:bldP spid="752669" grpId="1" animBg="1"/>
      <p:bldP spid="752670" grpId="0" animBg="1" autoUpdateAnimBg="0"/>
      <p:bldP spid="752671" grpId="0"/>
      <p:bldP spid="752672" grpId="0"/>
      <p:bldP spid="752673" grpId="0"/>
      <p:bldP spid="752675" grpId="0"/>
      <p:bldP spid="752685" grpId="0"/>
      <p:bldP spid="752686" grpId="0"/>
      <p:bldP spid="752687" grpId="0"/>
      <p:bldP spid="752688" grpId="0"/>
      <p:bldP spid="752689" grpId="0"/>
      <p:bldP spid="752690" grpId="0"/>
      <p:bldP spid="752691" grpId="0"/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62"/>
          <p:cNvSpPr>
            <a:spLocks noChangeAspect="1" noChangeArrowheads="1" noTextEdit="1"/>
          </p:cNvSpPr>
          <p:nvPr/>
        </p:nvSpPr>
        <p:spPr bwMode="auto">
          <a:xfrm>
            <a:off x="5834063" y="1189038"/>
            <a:ext cx="2976562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9" name="Rectangle 32"/>
          <p:cNvSpPr>
            <a:spLocks noChangeArrowheads="1"/>
          </p:cNvSpPr>
          <p:nvPr/>
        </p:nvSpPr>
        <p:spPr bwMode="auto">
          <a:xfrm>
            <a:off x="3221038" y="1328738"/>
            <a:ext cx="2698750" cy="4678362"/>
          </a:xfrm>
          <a:prstGeom prst="rect">
            <a:avLst/>
          </a:prstGeom>
          <a:solidFill>
            <a:srgbClr val="99CCFF">
              <a:alpha val="30196"/>
            </a:srgbClr>
          </a:solidFill>
          <a:ln w="25400" algn="ctr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0" name="Rectangle 11"/>
          <p:cNvSpPr>
            <a:spLocks noChangeArrowheads="1"/>
          </p:cNvSpPr>
          <p:nvPr/>
        </p:nvSpPr>
        <p:spPr bwMode="auto">
          <a:xfrm>
            <a:off x="257175" y="1327150"/>
            <a:ext cx="2698750" cy="4678363"/>
          </a:xfrm>
          <a:prstGeom prst="rect">
            <a:avLst/>
          </a:prstGeom>
          <a:solidFill>
            <a:srgbClr val="99CCFF">
              <a:alpha val="30196"/>
            </a:srgbClr>
          </a:solidFill>
          <a:ln w="25400" algn="ctr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13"/>
          <p:cNvSpPr>
            <a:spLocks noChangeArrowheads="1"/>
          </p:cNvSpPr>
          <p:nvPr/>
        </p:nvSpPr>
        <p:spPr bwMode="auto">
          <a:xfrm>
            <a:off x="6200775" y="1322388"/>
            <a:ext cx="2698750" cy="4678362"/>
          </a:xfrm>
          <a:prstGeom prst="rect">
            <a:avLst/>
          </a:prstGeom>
          <a:solidFill>
            <a:srgbClr val="99CCFF">
              <a:alpha val="30196"/>
            </a:srgbClr>
          </a:solidFill>
          <a:ln w="25400" algn="ctr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0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Well-Assessed Areas</a:t>
            </a:r>
          </a:p>
        </p:txBody>
      </p:sp>
      <p:pic>
        <p:nvPicPr>
          <p:cNvPr id="103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776413"/>
            <a:ext cx="1354138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ext Box 12"/>
          <p:cNvSpPr txBox="1">
            <a:spLocks noChangeArrowheads="1"/>
          </p:cNvSpPr>
          <p:nvPr/>
        </p:nvSpPr>
        <p:spPr bwMode="auto">
          <a:xfrm>
            <a:off x="933450" y="1368425"/>
            <a:ext cx="1314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u="none">
                <a:solidFill>
                  <a:srgbClr val="000080"/>
                </a:solidFill>
              </a:rPr>
              <a:t>Industry</a:t>
            </a:r>
          </a:p>
        </p:txBody>
      </p:sp>
      <p:sp>
        <p:nvSpPr>
          <p:cNvPr id="1035" name="Text Box 16"/>
          <p:cNvSpPr txBox="1">
            <a:spLocks noChangeArrowheads="1"/>
          </p:cNvSpPr>
          <p:nvPr/>
        </p:nvSpPr>
        <p:spPr bwMode="auto">
          <a:xfrm>
            <a:off x="6877050" y="1363663"/>
            <a:ext cx="1314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u="none">
                <a:solidFill>
                  <a:srgbClr val="000080"/>
                </a:solidFill>
              </a:rPr>
              <a:t>Service</a:t>
            </a:r>
          </a:p>
        </p:txBody>
      </p:sp>
      <p:pic>
        <p:nvPicPr>
          <p:cNvPr id="1036" name="Picture 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1751013"/>
            <a:ext cx="13319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7" name="Text Box 35"/>
          <p:cNvSpPr txBox="1">
            <a:spLocks noChangeArrowheads="1"/>
          </p:cNvSpPr>
          <p:nvPr/>
        </p:nvSpPr>
        <p:spPr bwMode="auto">
          <a:xfrm>
            <a:off x="3906838" y="1370013"/>
            <a:ext cx="1314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u="none">
                <a:solidFill>
                  <a:srgbClr val="000080"/>
                </a:solidFill>
              </a:rPr>
              <a:t>Field</a:t>
            </a:r>
          </a:p>
        </p:txBody>
      </p:sp>
      <p:sp>
        <p:nvSpPr>
          <p:cNvPr id="1038" name="Text Box 37"/>
          <p:cNvSpPr txBox="1">
            <a:spLocks noChangeArrowheads="1"/>
          </p:cNvSpPr>
          <p:nvPr/>
        </p:nvSpPr>
        <p:spPr bwMode="auto">
          <a:xfrm>
            <a:off x="323850" y="4764088"/>
            <a:ext cx="255746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sz="1800" u="none">
                <a:solidFill>
                  <a:srgbClr val="0060FF"/>
                </a:solidFill>
              </a:rPr>
              <a:t>Automotive</a:t>
            </a:r>
          </a:p>
          <a:p>
            <a:pPr algn="ctr" eaLnBrk="1" hangingPunct="1"/>
            <a:r>
              <a:rPr lang="en-US" sz="1800" u="none">
                <a:solidFill>
                  <a:srgbClr val="0060FF"/>
                </a:solidFill>
              </a:rPr>
              <a:t>Chemical</a:t>
            </a:r>
          </a:p>
          <a:p>
            <a:pPr algn="ctr" eaLnBrk="1" hangingPunct="1"/>
            <a:r>
              <a:rPr lang="en-US" sz="1800" u="none">
                <a:solidFill>
                  <a:srgbClr val="0060FF"/>
                </a:solidFill>
              </a:rPr>
              <a:t>Electronics</a:t>
            </a:r>
          </a:p>
          <a:p>
            <a:pPr algn="ctr" eaLnBrk="1" hangingPunct="1"/>
            <a:r>
              <a:rPr lang="en-US" sz="1800" u="none">
                <a:solidFill>
                  <a:srgbClr val="0060FF"/>
                </a:solidFill>
              </a:rPr>
              <a:t>Food</a:t>
            </a:r>
          </a:p>
        </p:txBody>
      </p:sp>
      <p:sp>
        <p:nvSpPr>
          <p:cNvPr id="1039" name="Text Box 42"/>
          <p:cNvSpPr txBox="1">
            <a:spLocks noChangeArrowheads="1"/>
          </p:cNvSpPr>
          <p:nvPr/>
        </p:nvSpPr>
        <p:spPr bwMode="auto">
          <a:xfrm>
            <a:off x="3282950" y="4760913"/>
            <a:ext cx="255746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sz="1800" u="none">
                <a:solidFill>
                  <a:srgbClr val="0060FF"/>
                </a:solidFill>
              </a:rPr>
              <a:t>Aerial</a:t>
            </a:r>
          </a:p>
          <a:p>
            <a:pPr algn="ctr" eaLnBrk="1" hangingPunct="1"/>
            <a:r>
              <a:rPr lang="en-US" sz="1800" u="none">
                <a:solidFill>
                  <a:srgbClr val="0060FF"/>
                </a:solidFill>
              </a:rPr>
              <a:t>Space</a:t>
            </a:r>
          </a:p>
          <a:p>
            <a:pPr algn="ctr" eaLnBrk="1" hangingPunct="1"/>
            <a:r>
              <a:rPr lang="en-US" sz="1800" u="none">
                <a:solidFill>
                  <a:srgbClr val="0060FF"/>
                </a:solidFill>
              </a:rPr>
              <a:t>Underwater</a:t>
            </a:r>
          </a:p>
          <a:p>
            <a:pPr algn="ctr" eaLnBrk="1" hangingPunct="1"/>
            <a:r>
              <a:rPr lang="en-US" sz="1800" u="none">
                <a:solidFill>
                  <a:srgbClr val="0060FF"/>
                </a:solidFill>
              </a:rPr>
              <a:t>Search and rescue</a:t>
            </a:r>
          </a:p>
        </p:txBody>
      </p:sp>
      <p:sp>
        <p:nvSpPr>
          <p:cNvPr id="1040" name="Text Box 43"/>
          <p:cNvSpPr txBox="1">
            <a:spLocks noChangeArrowheads="1"/>
          </p:cNvSpPr>
          <p:nvPr/>
        </p:nvSpPr>
        <p:spPr bwMode="auto">
          <a:xfrm>
            <a:off x="6270625" y="4767263"/>
            <a:ext cx="255746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sz="1800" u="none">
                <a:solidFill>
                  <a:srgbClr val="0060FF"/>
                </a:solidFill>
              </a:rPr>
              <a:t>Domestic</a:t>
            </a:r>
          </a:p>
          <a:p>
            <a:pPr algn="ctr" eaLnBrk="1" hangingPunct="1"/>
            <a:r>
              <a:rPr lang="en-US" sz="1800" u="none">
                <a:solidFill>
                  <a:srgbClr val="0060FF"/>
                </a:solidFill>
              </a:rPr>
              <a:t>Edutainment</a:t>
            </a:r>
          </a:p>
          <a:p>
            <a:pPr algn="ctr" eaLnBrk="1" hangingPunct="1"/>
            <a:r>
              <a:rPr lang="en-US" sz="1800" u="none">
                <a:solidFill>
                  <a:srgbClr val="0060FF"/>
                </a:solidFill>
              </a:rPr>
              <a:t>Rehabilitation</a:t>
            </a:r>
          </a:p>
          <a:p>
            <a:pPr algn="ctr" eaLnBrk="1" hangingPunct="1"/>
            <a:r>
              <a:rPr lang="en-US" sz="1800" u="none">
                <a:solidFill>
                  <a:srgbClr val="0060FF"/>
                </a:solidFill>
              </a:rPr>
              <a:t>Medical</a:t>
            </a:r>
          </a:p>
        </p:txBody>
      </p:sp>
      <p:pic>
        <p:nvPicPr>
          <p:cNvPr id="1041" name="Picture 44" descr="Selected Produc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3" b="12183"/>
          <a:stretch>
            <a:fillRect/>
          </a:stretch>
        </p:blipFill>
        <p:spPr bwMode="auto">
          <a:xfrm>
            <a:off x="6262688" y="1731963"/>
            <a:ext cx="1182687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4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38" y="2066925"/>
            <a:ext cx="1306512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47" descr="ISS_smal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88" y="2273300"/>
            <a:ext cx="128270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38" y="2124075"/>
            <a:ext cx="1090612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40" descr="NAVY_UUV_Double_Eagle_Mk-III_l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3000375"/>
            <a:ext cx="1106488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41" descr="07MEL003_CHAOS_L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3735388"/>
            <a:ext cx="1312863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59"/>
          <p:cNvGraphicFramePr>
            <a:graphicFrameLocks noGrp="1" noChangeAspect="1"/>
          </p:cNvGraphicFramePr>
          <p:nvPr>
            <p:ph sz="half" idx="2"/>
          </p:nvPr>
        </p:nvGraphicFramePr>
        <p:xfrm>
          <a:off x="7553325" y="3116263"/>
          <a:ext cx="1281113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Documento" r:id="rId12" imgW="7386480" imgH="5145120" progId="Word.Document.8">
                  <p:embed/>
                </p:oleObj>
              </mc:Choice>
              <mc:Fallback>
                <p:oleObj name="Documento" r:id="rId12" imgW="7386480" imgH="5145120" progId="Word.Document.8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3325" y="3116263"/>
                        <a:ext cx="1281113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7" name="Picture 6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3294063"/>
            <a:ext cx="113347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66" descr="Shot Metr Robot 4 Axis Closeup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3184525"/>
            <a:ext cx="98266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0601" name="Picking Croissant 340 Final.wmv">
            <a:hlinkClick r:id="" action="ppaction://media"/>
          </p:cNvPr>
          <p:cNvPicPr>
            <a:picLocks noGrp="1" noRot="1" noChangeAspect="1" noChangeArrowheads="1"/>
          </p:cNvPicPr>
          <p:nvPr>
            <p:ph sz="half" idx="1"/>
            <a:videoFile r:link="rId2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4988" y="3694113"/>
            <a:ext cx="1384300" cy="1038225"/>
          </a:xfrm>
        </p:spPr>
      </p:pic>
      <p:sp>
        <p:nvSpPr>
          <p:cNvPr id="1050" name="Rectangle 7"/>
          <p:cNvSpPr>
            <a:spLocks noChangeArrowheads="1"/>
          </p:cNvSpPr>
          <p:nvPr/>
        </p:nvSpPr>
        <p:spPr bwMode="auto">
          <a:xfrm>
            <a:off x="1520825" y="871538"/>
            <a:ext cx="75580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u="none" dirty="0"/>
              <a:t>Robots Moving Closer to Humans              </a:t>
            </a:r>
            <a:fld id="{3D3DE17E-9AB7-47BA-AB8D-580F3A8D134B}" type="slidenum">
              <a:rPr lang="en-US" u="none" smtClean="0"/>
              <a:pPr/>
              <a:t>11</a:t>
            </a:fld>
            <a:r>
              <a:rPr lang="en-US" u="none" dirty="0" smtClean="0"/>
              <a:t>/25</a:t>
            </a:r>
            <a:endParaRPr lang="en-US" u="none" dirty="0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01625" y="6086475"/>
          <a:ext cx="8639175" cy="30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" name="CorelDRAW" r:id="rId17" imgW="7442696" imgH="295989" progId="CorelDRAW.Graphic.12">
                  <p:embed/>
                </p:oleObj>
              </mc:Choice>
              <mc:Fallback>
                <p:oleObj name="CorelDRAW" r:id="rId17" imgW="7442696" imgH="295989" progId="CorelDRAW.Graphic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625" y="6086475"/>
                        <a:ext cx="8639175" cy="309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1" name="Text Box 31"/>
          <p:cNvSpPr txBox="1">
            <a:spLocks noChangeArrowheads="1"/>
          </p:cNvSpPr>
          <p:nvPr/>
        </p:nvSpPr>
        <p:spPr bwMode="auto">
          <a:xfrm>
            <a:off x="2962275" y="6043613"/>
            <a:ext cx="3240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sz="1800" u="none">
                <a:solidFill>
                  <a:srgbClr val="000080"/>
                </a:solidFill>
                <a:ea typeface="ＭＳ Ｐゴシック" charset="-128"/>
                <a:cs typeface="Tahoma" pitchFamily="34" charset="0"/>
              </a:rPr>
              <a:t>Level of Autonomy</a:t>
            </a:r>
            <a:endParaRPr lang="en-US">
              <a:ea typeface="ＭＳ Ｐゴシック" charset="-128"/>
              <a:cs typeface="Tahoma" pitchFamily="34" charset="0"/>
            </a:endParaRPr>
          </a:p>
        </p:txBody>
      </p:sp>
      <p:sp>
        <p:nvSpPr>
          <p:cNvPr id="30" name="Rectangle 12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23010" y="6521450"/>
            <a:ext cx="8907463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i="1" u="none" dirty="0">
                <a:solidFill>
                  <a:srgbClr val="5F5F5F"/>
                </a:solidFill>
              </a:rPr>
              <a:t>I</a:t>
            </a:r>
            <a:r>
              <a:rPr lang="en-US" i="1" u="none" dirty="0" smtClean="0">
                <a:solidFill>
                  <a:srgbClr val="5F5F5F"/>
                </a:solidFill>
              </a:rPr>
              <a:t>EEE RAS Distinguished Ambassador Seminar		                                            Cairo, Egypt • 2 January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2060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Interesting Economics</a:t>
            </a:r>
          </a:p>
        </p:txBody>
      </p:sp>
      <p:sp>
        <p:nvSpPr>
          <p:cNvPr id="20483" name="Rectangle 7"/>
          <p:cNvSpPr>
            <a:spLocks noChangeArrowheads="1"/>
          </p:cNvSpPr>
          <p:nvPr/>
        </p:nvSpPr>
        <p:spPr bwMode="auto">
          <a:xfrm>
            <a:off x="1520825" y="871538"/>
            <a:ext cx="75580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u="none" dirty="0"/>
              <a:t>Robots Moving Closer to Humans              </a:t>
            </a:r>
            <a:fld id="{C41013DB-DE95-4ED6-AD6D-B76996A3CF79}" type="slidenum">
              <a:rPr lang="en-US" u="none" smtClean="0"/>
              <a:pPr/>
              <a:t>12</a:t>
            </a:fld>
            <a:r>
              <a:rPr lang="en-US" u="none" dirty="0" smtClean="0"/>
              <a:t>/25</a:t>
            </a:r>
            <a:endParaRPr lang="en-US" u="none" dirty="0"/>
          </a:p>
        </p:txBody>
      </p:sp>
      <p:pic>
        <p:nvPicPr>
          <p:cNvPr id="20484" name="Picture 6" descr="Pictur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417638"/>
            <a:ext cx="471487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0" y="3476625"/>
            <a:ext cx="4456113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2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23010" y="6521450"/>
            <a:ext cx="8907463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i="1" u="none" dirty="0">
                <a:solidFill>
                  <a:srgbClr val="5F5F5F"/>
                </a:solidFill>
              </a:rPr>
              <a:t>I</a:t>
            </a:r>
            <a:r>
              <a:rPr lang="en-US" i="1" u="none" dirty="0" smtClean="0">
                <a:solidFill>
                  <a:srgbClr val="5F5F5F"/>
                </a:solidFill>
              </a:rPr>
              <a:t>EEE RAS Distinguished Ambassador Seminar		                                            Cairo, Egypt • 2 January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Service Robots</a:t>
            </a:r>
          </a:p>
        </p:txBody>
      </p:sp>
      <p:sp>
        <p:nvSpPr>
          <p:cNvPr id="21507" name="Rectangle 7"/>
          <p:cNvSpPr>
            <a:spLocks noChangeArrowheads="1"/>
          </p:cNvSpPr>
          <p:nvPr/>
        </p:nvSpPr>
        <p:spPr bwMode="auto">
          <a:xfrm>
            <a:off x="1520825" y="871538"/>
            <a:ext cx="75580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u="none" dirty="0"/>
              <a:t>Robots Moving Closer to Humans              </a:t>
            </a:r>
            <a:fld id="{B29027A7-0332-420B-8B46-16E9B14B87B4}" type="slidenum">
              <a:rPr lang="en-US" u="none" smtClean="0"/>
              <a:pPr/>
              <a:t>13</a:t>
            </a:fld>
            <a:r>
              <a:rPr lang="en-US" u="none" dirty="0" smtClean="0"/>
              <a:t>/25</a:t>
            </a:r>
            <a:endParaRPr lang="en-US" u="none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19063" y="1365250"/>
            <a:ext cx="8905875" cy="500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50000"/>
              </a:spcBef>
              <a:buClr>
                <a:srgbClr val="000080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000" u="none" kern="0" dirty="0">
                <a:solidFill>
                  <a:schemeClr val="tx1"/>
                </a:solidFill>
                <a:latin typeface="+mn-lt"/>
              </a:rPr>
              <a:t>Robots find applications in “4D tasks”</a:t>
            </a:r>
          </a:p>
          <a:p>
            <a:pPr marL="742950" lvl="1" indent="-285750" algn="l">
              <a:spcBef>
                <a:spcPct val="20000"/>
              </a:spcBef>
              <a:buClr>
                <a:srgbClr val="0060FF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1800" u="none" kern="0" dirty="0">
                <a:solidFill>
                  <a:schemeClr val="tx1"/>
                </a:solidFill>
                <a:latin typeface="+mn-lt"/>
              </a:rPr>
              <a:t>Dull</a:t>
            </a:r>
          </a:p>
          <a:p>
            <a:pPr marL="742950" lvl="1" indent="-285750" algn="l">
              <a:spcBef>
                <a:spcPct val="20000"/>
              </a:spcBef>
              <a:buClr>
                <a:srgbClr val="0060FF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1800" u="none" kern="0" dirty="0">
                <a:solidFill>
                  <a:schemeClr val="tx1"/>
                </a:solidFill>
                <a:latin typeface="+mn-lt"/>
              </a:rPr>
              <a:t>Dangerous</a:t>
            </a:r>
          </a:p>
          <a:p>
            <a:pPr marL="742950" lvl="1" indent="-285750" algn="l">
              <a:spcBef>
                <a:spcPct val="20000"/>
              </a:spcBef>
              <a:buClr>
                <a:srgbClr val="0060FF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1800" u="none" kern="0" dirty="0">
                <a:solidFill>
                  <a:schemeClr val="tx1"/>
                </a:solidFill>
                <a:latin typeface="+mn-lt"/>
              </a:rPr>
              <a:t>Dirty</a:t>
            </a:r>
          </a:p>
          <a:p>
            <a:pPr marL="742950" lvl="1" indent="-285750" algn="l">
              <a:spcBef>
                <a:spcPct val="20000"/>
              </a:spcBef>
              <a:buClr>
                <a:srgbClr val="0060FF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1800" u="none" kern="0" dirty="0">
                <a:solidFill>
                  <a:schemeClr val="tx1"/>
                </a:solidFill>
                <a:latin typeface="+mn-lt"/>
              </a:rPr>
              <a:t>Dumb</a:t>
            </a:r>
          </a:p>
          <a:p>
            <a:pPr marL="342900" indent="-342900" algn="l">
              <a:spcBef>
                <a:spcPct val="50000"/>
              </a:spcBef>
              <a:buClr>
                <a:srgbClr val="000080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000" u="none" kern="0" dirty="0">
                <a:solidFill>
                  <a:schemeClr val="tx1"/>
                </a:solidFill>
                <a:latin typeface="+mn-lt"/>
              </a:rPr>
              <a:t>Service robots</a:t>
            </a:r>
          </a:p>
          <a:p>
            <a:pPr marL="742950" lvl="1" indent="-285750" algn="l">
              <a:spcBef>
                <a:spcPct val="20000"/>
              </a:spcBef>
              <a:buClr>
                <a:srgbClr val="0060FF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1800" u="none" kern="0" dirty="0">
                <a:solidFill>
                  <a:schemeClr val="tx1"/>
                </a:solidFill>
                <a:latin typeface="+mn-lt"/>
              </a:rPr>
              <a:t>Health care </a:t>
            </a:r>
          </a:p>
          <a:p>
            <a:pPr marL="742950" lvl="1" indent="-285750" algn="l">
              <a:spcBef>
                <a:spcPct val="20000"/>
              </a:spcBef>
              <a:buClr>
                <a:srgbClr val="0060FF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1800" u="none" kern="0" dirty="0">
                <a:solidFill>
                  <a:schemeClr val="tx1"/>
                </a:solidFill>
                <a:latin typeface="+mn-lt"/>
              </a:rPr>
              <a:t>Entertainment</a:t>
            </a:r>
          </a:p>
          <a:p>
            <a:pPr marL="742950" lvl="1" indent="-285750" algn="l">
              <a:spcBef>
                <a:spcPct val="20000"/>
              </a:spcBef>
              <a:buClr>
                <a:srgbClr val="0060FF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1800" u="none" kern="0" dirty="0">
                <a:solidFill>
                  <a:schemeClr val="tx1"/>
                </a:solidFill>
                <a:latin typeface="+mn-lt"/>
              </a:rPr>
              <a:t>Security</a:t>
            </a:r>
          </a:p>
          <a:p>
            <a:pPr marL="742950" lvl="1" indent="-285750" algn="l">
              <a:spcBef>
                <a:spcPct val="20000"/>
              </a:spcBef>
              <a:buClr>
                <a:srgbClr val="0060FF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1800" u="none" kern="0" dirty="0">
                <a:solidFill>
                  <a:schemeClr val="tx1"/>
                </a:solidFill>
                <a:latin typeface="+mn-lt"/>
              </a:rPr>
              <a:t>Personal assistance</a:t>
            </a:r>
          </a:p>
          <a:p>
            <a:pPr marL="742950" lvl="1" indent="-285750" algn="l">
              <a:spcBef>
                <a:spcPct val="20000"/>
              </a:spcBef>
              <a:buClr>
                <a:srgbClr val="0060FF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1800" u="none" kern="0" dirty="0">
                <a:solidFill>
                  <a:schemeClr val="tx1"/>
                </a:solidFill>
                <a:latin typeface="+mn-lt"/>
              </a:rPr>
              <a:t>Construction</a:t>
            </a:r>
          </a:p>
          <a:p>
            <a:pPr marL="742950" lvl="1" indent="-285750" algn="l">
              <a:spcBef>
                <a:spcPct val="20000"/>
              </a:spcBef>
              <a:buClr>
                <a:srgbClr val="0060FF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1800" u="none" kern="0" dirty="0">
                <a:solidFill>
                  <a:schemeClr val="tx1"/>
                </a:solidFill>
                <a:latin typeface="+mn-lt"/>
              </a:rPr>
              <a:t>Cleaning</a:t>
            </a:r>
            <a:endParaRPr lang="en-US" sz="1600" u="none" kern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3" name="nespressorobot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3" y="2322513"/>
            <a:ext cx="24003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assistant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88" y="4214684"/>
            <a:ext cx="23987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hal_promo.wm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4476750"/>
            <a:ext cx="24003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oomba_Cat_swats_Dog_pit_bull_Sharky.wmv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41100" y="2084989"/>
            <a:ext cx="3202500" cy="1800000"/>
          </a:xfrm>
          <a:prstGeom prst="rect">
            <a:avLst/>
          </a:prstGeom>
        </p:spPr>
      </p:pic>
      <p:sp>
        <p:nvSpPr>
          <p:cNvPr id="12" name="Rectangle 12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23010" y="6521450"/>
            <a:ext cx="8907463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i="1" u="none" dirty="0">
                <a:solidFill>
                  <a:srgbClr val="5F5F5F"/>
                </a:solidFill>
              </a:rPr>
              <a:t>I</a:t>
            </a:r>
            <a:r>
              <a:rPr lang="en-US" i="1" u="none" dirty="0" smtClean="0">
                <a:solidFill>
                  <a:srgbClr val="5F5F5F"/>
                </a:solidFill>
              </a:rPr>
              <a:t>EEE RAS Distinguished Ambassador Seminar		                                            Cairo, Egypt • 2 January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5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15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73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video>
              <p:cMediaNode>
                <p:cTn id="2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video>
              <p:cMediaNode>
                <p:cTn id="2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vide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Personal Robots</a:t>
            </a:r>
          </a:p>
        </p:txBody>
      </p:sp>
      <p:sp>
        <p:nvSpPr>
          <p:cNvPr id="22531" name="Rectangle 7"/>
          <p:cNvSpPr>
            <a:spLocks noChangeArrowheads="1"/>
          </p:cNvSpPr>
          <p:nvPr/>
        </p:nvSpPr>
        <p:spPr bwMode="auto">
          <a:xfrm>
            <a:off x="1520825" y="871538"/>
            <a:ext cx="75580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u="none" dirty="0"/>
              <a:t>Robots Moving Closer to Humans              </a:t>
            </a:r>
            <a:fld id="{963C2E00-C4F9-45A9-A914-C78ACF133D21}" type="slidenum">
              <a:rPr lang="en-US" u="none" smtClean="0"/>
              <a:pPr/>
              <a:t>14</a:t>
            </a:fld>
            <a:r>
              <a:rPr lang="en-US" u="none" dirty="0" smtClean="0"/>
              <a:t>/25</a:t>
            </a:r>
            <a:endParaRPr lang="en-US" u="none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19063" y="1365250"/>
            <a:ext cx="8905875" cy="500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50000"/>
              </a:spcBef>
              <a:buClr>
                <a:srgbClr val="000080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000" u="none" kern="0">
                <a:solidFill>
                  <a:schemeClr val="tx1"/>
                </a:solidFill>
                <a:latin typeface="+mn-lt"/>
              </a:rPr>
              <a:t>Service robots that are consumer products</a:t>
            </a:r>
          </a:p>
          <a:p>
            <a:pPr marL="742950" lvl="1" indent="-285750" algn="l">
              <a:spcBef>
                <a:spcPct val="20000"/>
              </a:spcBef>
              <a:buClr>
                <a:srgbClr val="0060FF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1800" u="none" kern="0">
                <a:solidFill>
                  <a:schemeClr val="tx1"/>
                </a:solidFill>
                <a:latin typeface="+mn-lt"/>
              </a:rPr>
              <a:t>Education/hobbyist robots</a:t>
            </a:r>
          </a:p>
          <a:p>
            <a:pPr marL="742950" lvl="1" indent="-285750" algn="l">
              <a:spcBef>
                <a:spcPct val="20000"/>
              </a:spcBef>
              <a:buClr>
                <a:srgbClr val="0060FF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1800" u="none" kern="0">
                <a:solidFill>
                  <a:schemeClr val="tx1"/>
                </a:solidFill>
                <a:latin typeface="+mn-lt"/>
              </a:rPr>
              <a:t>Entertainment robots</a:t>
            </a:r>
          </a:p>
          <a:p>
            <a:pPr marL="742950" lvl="1" indent="-285750" algn="l">
              <a:spcBef>
                <a:spcPct val="20000"/>
              </a:spcBef>
              <a:buClr>
                <a:srgbClr val="0060FF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1800" u="none" kern="0">
                <a:solidFill>
                  <a:schemeClr val="tx1"/>
                </a:solidFill>
                <a:latin typeface="+mn-lt"/>
              </a:rPr>
              <a:t>Smart toys</a:t>
            </a:r>
          </a:p>
          <a:p>
            <a:pPr marL="742950" lvl="1" indent="-285750" algn="l">
              <a:spcBef>
                <a:spcPct val="20000"/>
              </a:spcBef>
              <a:buClr>
                <a:srgbClr val="0060FF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1800" u="none" kern="0">
                <a:solidFill>
                  <a:schemeClr val="tx1"/>
                </a:solidFill>
                <a:latin typeface="+mn-lt"/>
              </a:rPr>
              <a:t>Robotic pets</a:t>
            </a:r>
          </a:p>
          <a:p>
            <a:pPr marL="742950" lvl="1" indent="-285750" algn="l">
              <a:spcBef>
                <a:spcPct val="20000"/>
              </a:spcBef>
              <a:buClr>
                <a:srgbClr val="0060FF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1800" u="none" kern="0">
                <a:solidFill>
                  <a:schemeClr val="tx1"/>
                </a:solidFill>
                <a:latin typeface="+mn-lt"/>
              </a:rPr>
              <a:t>Automated home</a:t>
            </a:r>
          </a:p>
          <a:p>
            <a:pPr marL="742950" lvl="1" indent="-285750" algn="l">
              <a:spcBef>
                <a:spcPct val="20000"/>
              </a:spcBef>
              <a:buClr>
                <a:srgbClr val="0060FF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1800" u="none" kern="0">
                <a:solidFill>
                  <a:schemeClr val="tx1"/>
                </a:solidFill>
                <a:latin typeface="+mn-lt"/>
              </a:rPr>
              <a:t>Partner robots</a:t>
            </a:r>
          </a:p>
          <a:p>
            <a:pPr marL="742950" lvl="1" indent="-285750" algn="l">
              <a:spcBef>
                <a:spcPct val="20000"/>
              </a:spcBef>
              <a:buClr>
                <a:srgbClr val="0060FF"/>
              </a:buClr>
              <a:buSzPct val="55000"/>
              <a:buFont typeface="Wingdings" pitchFamily="2" charset="2"/>
              <a:buChar char="n"/>
              <a:defRPr/>
            </a:pPr>
            <a:endParaRPr lang="en-US" sz="1800" u="none" ker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3" name="BandaisanVolup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38" y="2170113"/>
            <a:ext cx="27003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ARO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4217988"/>
            <a:ext cx="24003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asimo.wm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0" y="2178050"/>
            <a:ext cx="24003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shiguro.wmv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490" y="4224118"/>
            <a:ext cx="24003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onda_U3-X.wmv">
            <a:hlinkClick r:id="" action="ppaction://media"/>
          </p:cNvPr>
          <p:cNvPicPr>
            <a:picLocks noRot="1" noChangeAspect="1"/>
          </p:cNvPicPr>
          <p:nvPr>
            <a:videoFile r:link="rId5"/>
          </p:nvPr>
        </p:nvPicPr>
        <p:blipFill>
          <a:blip r:embed="rId11"/>
          <a:stretch>
            <a:fillRect/>
          </a:stretch>
        </p:blipFill>
        <p:spPr>
          <a:xfrm>
            <a:off x="3397250" y="4228271"/>
            <a:ext cx="2400000" cy="1800000"/>
          </a:xfrm>
          <a:prstGeom prst="rect">
            <a:avLst/>
          </a:prstGeom>
        </p:spPr>
      </p:pic>
      <p:sp>
        <p:nvSpPr>
          <p:cNvPr id="14" name="Rectangle 12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23010" y="6521450"/>
            <a:ext cx="8907463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i="1" u="none" dirty="0">
                <a:solidFill>
                  <a:srgbClr val="5F5F5F"/>
                </a:solidFill>
              </a:rPr>
              <a:t>I</a:t>
            </a:r>
            <a:r>
              <a:rPr lang="en-US" i="1" u="none" dirty="0" smtClean="0">
                <a:solidFill>
                  <a:srgbClr val="5F5F5F"/>
                </a:solidFill>
              </a:rPr>
              <a:t>EEE RAS Distinguished Ambassador Seminar		                                            Cairo, Egypt • 2 January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71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6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7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2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video>
              <p:cMediaNode>
                <p:cTn id="2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>
                <p:cTn id="2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>
                <p:cTn id="2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1" descr="fede_vet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-142875"/>
            <a:ext cx="14398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Line 104"/>
          <p:cNvSpPr>
            <a:spLocks noChangeShapeType="1"/>
          </p:cNvSpPr>
          <p:nvPr/>
        </p:nvSpPr>
        <p:spPr bwMode="auto">
          <a:xfrm>
            <a:off x="1303338" y="1014413"/>
            <a:ext cx="7840662" cy="0"/>
          </a:xfrm>
          <a:prstGeom prst="line">
            <a:avLst/>
          </a:prstGeom>
          <a:noFill/>
          <a:ln w="228600">
            <a:solidFill>
              <a:srgbClr val="006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3556" name="Picture 101" descr="prism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9213"/>
            <a:ext cx="1328738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Biological Inspiration</a:t>
            </a:r>
          </a:p>
        </p:txBody>
      </p:sp>
      <p:sp>
        <p:nvSpPr>
          <p:cNvPr id="23558" name="Rectangle 7"/>
          <p:cNvSpPr>
            <a:spLocks noChangeArrowheads="1"/>
          </p:cNvSpPr>
          <p:nvPr/>
        </p:nvSpPr>
        <p:spPr bwMode="auto">
          <a:xfrm>
            <a:off x="1520825" y="871538"/>
            <a:ext cx="75580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u="none" dirty="0"/>
              <a:t>Robots Moving Closer to Humans              </a:t>
            </a:r>
            <a:fld id="{320C1D03-A1B2-4CD2-8634-A2C437A502CA}" type="slidenum">
              <a:rPr lang="en-US" u="none" smtClean="0"/>
              <a:pPr/>
              <a:t>15</a:t>
            </a:fld>
            <a:r>
              <a:rPr lang="en-US" u="none" dirty="0" smtClean="0"/>
              <a:t>/25</a:t>
            </a:r>
            <a:endParaRPr lang="en-US" u="none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19063" y="1258888"/>
            <a:ext cx="8905875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defRPr/>
            </a:pPr>
            <a:r>
              <a:rPr lang="it-IT" sz="1800" i="1" u="none" dirty="0">
                <a:solidFill>
                  <a:schemeClr val="tx1"/>
                </a:solidFill>
                <a:latin typeface="+mn-lt"/>
                <a:cs typeface="Arial" charset="0"/>
              </a:rPr>
              <a:t>«la scienza m’interessa proprio nel mio sforzo per uscire da una conoscenza antropomorfa; ma nello stesso tempo sono convinto che la nostra immaginazione  non può essere che antropomorfa»                   </a:t>
            </a:r>
            <a:r>
              <a:rPr lang="it-IT" sz="1800" u="none" dirty="0">
                <a:solidFill>
                  <a:schemeClr val="tx1"/>
                </a:solidFill>
                <a:latin typeface="+mn-lt"/>
                <a:cs typeface="Arial" charset="0"/>
              </a:rPr>
              <a:t>			  Italo Calvino</a:t>
            </a:r>
          </a:p>
          <a:p>
            <a:pPr marL="742950" lvl="1" indent="-285750" algn="l">
              <a:spcBef>
                <a:spcPct val="20000"/>
              </a:spcBef>
              <a:buClr>
                <a:srgbClr val="0060FF"/>
              </a:buClr>
              <a:buSzPct val="55000"/>
              <a:defRPr/>
            </a:pPr>
            <a:endParaRPr lang="en-US" sz="1800" u="none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3561" name="AutoShape 4"/>
          <p:cNvSpPr>
            <a:spLocks noChangeArrowheads="1"/>
          </p:cNvSpPr>
          <p:nvPr/>
        </p:nvSpPr>
        <p:spPr bwMode="auto">
          <a:xfrm>
            <a:off x="341313" y="3638550"/>
            <a:ext cx="1979612" cy="1439863"/>
          </a:xfrm>
          <a:prstGeom prst="roundRect">
            <a:avLst>
              <a:gd name="adj" fmla="val 16667"/>
            </a:avLst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 eaLnBrk="0" hangingPunct="0">
              <a:lnSpc>
                <a:spcPct val="90000"/>
              </a:lnSpc>
            </a:pPr>
            <a:r>
              <a:rPr lang="en-US" sz="2000" u="none">
                <a:solidFill>
                  <a:srgbClr val="FFFFFF"/>
                </a:solidFill>
                <a:cs typeface="Arial" charset="0"/>
              </a:rPr>
              <a:t>BIOLOGY</a:t>
            </a:r>
          </a:p>
          <a:p>
            <a:pPr algn="ctr" eaLnBrk="0" hangingPunct="0">
              <a:lnSpc>
                <a:spcPct val="90000"/>
              </a:lnSpc>
            </a:pPr>
            <a:endParaRPr lang="en-US" sz="2000" u="none">
              <a:solidFill>
                <a:srgbClr val="FFFFFF"/>
              </a:solidFill>
              <a:cs typeface="Arial" charset="0"/>
            </a:endParaRPr>
          </a:p>
          <a:p>
            <a:pPr algn="ctr" eaLnBrk="0" hangingPunct="0">
              <a:lnSpc>
                <a:spcPct val="90000"/>
              </a:lnSpc>
            </a:pPr>
            <a:r>
              <a:rPr lang="en-US" sz="1800" u="none">
                <a:solidFill>
                  <a:srgbClr val="FFFFFF"/>
                </a:solidFill>
                <a:cs typeface="Arial" charset="0"/>
              </a:rPr>
              <a:t>biomechanics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800" u="none">
                <a:solidFill>
                  <a:srgbClr val="FFFFFF"/>
                </a:solidFill>
                <a:cs typeface="Arial" charset="0"/>
              </a:rPr>
              <a:t>neurosciences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800" u="none">
                <a:solidFill>
                  <a:srgbClr val="FFFFFF"/>
                </a:solidFill>
                <a:cs typeface="Arial" charset="0"/>
              </a:rPr>
              <a:t>psychology</a:t>
            </a:r>
          </a:p>
        </p:txBody>
      </p:sp>
      <p:sp>
        <p:nvSpPr>
          <p:cNvPr id="23562" name="AutoShape 5"/>
          <p:cNvSpPr>
            <a:spLocks noChangeArrowheads="1"/>
          </p:cNvSpPr>
          <p:nvPr/>
        </p:nvSpPr>
        <p:spPr bwMode="auto">
          <a:xfrm>
            <a:off x="2619375" y="3636963"/>
            <a:ext cx="1979613" cy="1439862"/>
          </a:xfrm>
          <a:prstGeom prst="roundRect">
            <a:avLst>
              <a:gd name="adj" fmla="val 16667"/>
            </a:avLst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 anchorCtr="1"/>
          <a:lstStyle/>
          <a:p>
            <a:pPr algn="ctr" eaLnBrk="0" hangingPunct="0">
              <a:lnSpc>
                <a:spcPct val="90000"/>
              </a:lnSpc>
            </a:pPr>
            <a:r>
              <a:rPr lang="en-US" sz="2000" u="none">
                <a:solidFill>
                  <a:srgbClr val="FFFFFF"/>
                </a:solidFill>
                <a:cs typeface="Arial" charset="0"/>
              </a:rPr>
              <a:t>ROBOTICS</a:t>
            </a:r>
          </a:p>
          <a:p>
            <a:pPr algn="ctr" eaLnBrk="0" hangingPunct="0">
              <a:lnSpc>
                <a:spcPct val="90000"/>
              </a:lnSpc>
            </a:pPr>
            <a:endParaRPr lang="en-US" sz="2000" u="none">
              <a:solidFill>
                <a:srgbClr val="FFFFFF"/>
              </a:solidFill>
              <a:cs typeface="Arial" charset="0"/>
            </a:endParaRPr>
          </a:p>
          <a:p>
            <a:pPr algn="ctr" eaLnBrk="0" hangingPunct="0">
              <a:lnSpc>
                <a:spcPct val="90000"/>
              </a:lnSpc>
            </a:pPr>
            <a:r>
              <a:rPr lang="en-US" sz="1800" u="none">
                <a:solidFill>
                  <a:srgbClr val="FFFFFF"/>
                </a:solidFill>
                <a:cs typeface="Arial" charset="0"/>
              </a:rPr>
              <a:t>mechanics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800" u="none">
                <a:solidFill>
                  <a:srgbClr val="FFFFFF"/>
                </a:solidFill>
                <a:cs typeface="Arial" charset="0"/>
              </a:rPr>
              <a:t>control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800" u="none">
                <a:solidFill>
                  <a:srgbClr val="FFFFFF"/>
                </a:solidFill>
                <a:cs typeface="Arial" charset="0"/>
              </a:rPr>
              <a:t>sensors</a:t>
            </a:r>
          </a:p>
        </p:txBody>
      </p:sp>
      <p:sp>
        <p:nvSpPr>
          <p:cNvPr id="20" name="AutoShape 6"/>
          <p:cNvSpPr>
            <a:spLocks noChangeArrowheads="1"/>
          </p:cNvSpPr>
          <p:nvPr/>
        </p:nvSpPr>
        <p:spPr bwMode="auto">
          <a:xfrm>
            <a:off x="1416050" y="2878138"/>
            <a:ext cx="2413000" cy="576262"/>
          </a:xfrm>
          <a:prstGeom prst="curvedDownArrow">
            <a:avLst>
              <a:gd name="adj1" fmla="val 83747"/>
              <a:gd name="adj2" fmla="val 167493"/>
              <a:gd name="adj3" fmla="val 33333"/>
            </a:avLst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u="none">
              <a:cs typeface="Arial" charset="0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1449388" y="2214563"/>
            <a:ext cx="2147887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800" u="none">
                <a:solidFill>
                  <a:srgbClr val="990000"/>
                </a:solidFill>
                <a:cs typeface="Arial" charset="0"/>
              </a:rPr>
              <a:t>human beings knowledge</a:t>
            </a:r>
          </a:p>
        </p:txBody>
      </p:sp>
      <p:sp>
        <p:nvSpPr>
          <p:cNvPr id="22" name="AutoShape 8"/>
          <p:cNvSpPr>
            <a:spLocks noChangeArrowheads="1"/>
          </p:cNvSpPr>
          <p:nvPr/>
        </p:nvSpPr>
        <p:spPr bwMode="auto">
          <a:xfrm rot="10800000">
            <a:off x="1135063" y="5281613"/>
            <a:ext cx="2413000" cy="576262"/>
          </a:xfrm>
          <a:prstGeom prst="curvedDownArrow">
            <a:avLst>
              <a:gd name="adj1" fmla="val 83747"/>
              <a:gd name="adj2" fmla="val 167493"/>
              <a:gd name="adj3" fmla="val 33333"/>
            </a:avLst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u="none">
              <a:cs typeface="Arial" charset="0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1119188" y="5853113"/>
            <a:ext cx="2660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u="none">
                <a:solidFill>
                  <a:srgbClr val="990000"/>
                </a:solidFill>
                <a:cs typeface="Arial" charset="0"/>
              </a:rPr>
              <a:t>hypotheses and models validation</a:t>
            </a:r>
          </a:p>
        </p:txBody>
      </p:sp>
      <p:sp>
        <p:nvSpPr>
          <p:cNvPr id="24" name="AutoShape 10"/>
          <p:cNvSpPr>
            <a:spLocks noChangeArrowheads="1"/>
          </p:cNvSpPr>
          <p:nvPr/>
        </p:nvSpPr>
        <p:spPr bwMode="auto">
          <a:xfrm>
            <a:off x="4835525" y="4210050"/>
            <a:ext cx="676275" cy="330200"/>
          </a:xfrm>
          <a:prstGeom prst="rightArrow">
            <a:avLst>
              <a:gd name="adj1" fmla="val 50000"/>
              <a:gd name="adj2" fmla="val 51202"/>
            </a:avLst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u="none">
              <a:cs typeface="Arial" charset="0"/>
            </a:endParaRPr>
          </a:p>
        </p:txBody>
      </p:sp>
      <p:pic>
        <p:nvPicPr>
          <p:cNvPr id="25" name="Picture 13" descr="robot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3" y="5127625"/>
            <a:ext cx="1084262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7" descr="qri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2201863"/>
            <a:ext cx="4524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AutoShape 19"/>
          <p:cNvSpPr>
            <a:spLocks noChangeArrowheads="1"/>
          </p:cNvSpPr>
          <p:nvPr/>
        </p:nvSpPr>
        <p:spPr bwMode="auto">
          <a:xfrm>
            <a:off x="5726113" y="2205038"/>
            <a:ext cx="1512887" cy="720725"/>
          </a:xfrm>
          <a:prstGeom prst="roundRect">
            <a:avLst>
              <a:gd name="adj" fmla="val 16667"/>
            </a:avLst>
          </a:prstGeom>
          <a:solidFill>
            <a:srgbClr val="006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eaLnBrk="0" hangingPunct="0">
              <a:lnSpc>
                <a:spcPct val="90000"/>
              </a:lnSpc>
            </a:pPr>
            <a:r>
              <a:rPr lang="en-US" sz="1800" u="none">
                <a:solidFill>
                  <a:srgbClr val="FFFFFF"/>
                </a:solidFill>
                <a:cs typeface="Arial" charset="0"/>
              </a:rPr>
              <a:t>humanoids</a:t>
            </a:r>
          </a:p>
        </p:txBody>
      </p:sp>
      <p:pic>
        <p:nvPicPr>
          <p:cNvPr id="28" name="Picture 24" descr="humancu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314575"/>
            <a:ext cx="9747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 descr="aibo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5" y="3097213"/>
            <a:ext cx="1274763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AutoShape 19"/>
          <p:cNvSpPr>
            <a:spLocks noChangeArrowheads="1"/>
          </p:cNvSpPr>
          <p:nvPr/>
        </p:nvSpPr>
        <p:spPr bwMode="auto">
          <a:xfrm>
            <a:off x="5726113" y="3108325"/>
            <a:ext cx="1512887" cy="719138"/>
          </a:xfrm>
          <a:prstGeom prst="roundRect">
            <a:avLst>
              <a:gd name="adj" fmla="val 16667"/>
            </a:avLst>
          </a:prstGeom>
          <a:solidFill>
            <a:srgbClr val="006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eaLnBrk="0" hangingPunct="0">
              <a:lnSpc>
                <a:spcPct val="90000"/>
              </a:lnSpc>
            </a:pPr>
            <a:r>
              <a:rPr lang="en-US" sz="1800" u="none">
                <a:solidFill>
                  <a:srgbClr val="FFFFFF"/>
                </a:solidFill>
                <a:cs typeface="Arial" charset="0"/>
              </a:rPr>
              <a:t>zoomorphic</a:t>
            </a:r>
          </a:p>
        </p:txBody>
      </p:sp>
      <p:sp>
        <p:nvSpPr>
          <p:cNvPr id="31" name="AutoShape 19"/>
          <p:cNvSpPr>
            <a:spLocks noChangeArrowheads="1"/>
          </p:cNvSpPr>
          <p:nvPr/>
        </p:nvSpPr>
        <p:spPr bwMode="auto">
          <a:xfrm>
            <a:off x="5726113" y="4014788"/>
            <a:ext cx="1512887" cy="719137"/>
          </a:xfrm>
          <a:prstGeom prst="roundRect">
            <a:avLst>
              <a:gd name="adj" fmla="val 16667"/>
            </a:avLst>
          </a:prstGeom>
          <a:solidFill>
            <a:srgbClr val="006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eaLnBrk="0" hangingPunct="0">
              <a:lnSpc>
                <a:spcPct val="90000"/>
              </a:lnSpc>
            </a:pPr>
            <a:r>
              <a:rPr lang="en-US" sz="1800" u="none">
                <a:solidFill>
                  <a:srgbClr val="FFFFFF"/>
                </a:solidFill>
                <a:cs typeface="Arial" charset="0"/>
              </a:rPr>
              <a:t>prostheses</a:t>
            </a:r>
          </a:p>
        </p:txBody>
      </p:sp>
      <p:sp>
        <p:nvSpPr>
          <p:cNvPr id="32" name="AutoShape 19"/>
          <p:cNvSpPr>
            <a:spLocks noChangeArrowheads="1"/>
          </p:cNvSpPr>
          <p:nvPr/>
        </p:nvSpPr>
        <p:spPr bwMode="auto">
          <a:xfrm>
            <a:off x="5726113" y="4903788"/>
            <a:ext cx="1512887" cy="719137"/>
          </a:xfrm>
          <a:prstGeom prst="roundRect">
            <a:avLst>
              <a:gd name="adj" fmla="val 16667"/>
            </a:avLst>
          </a:prstGeom>
          <a:solidFill>
            <a:srgbClr val="006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eaLnBrk="0" hangingPunct="0">
              <a:lnSpc>
                <a:spcPct val="90000"/>
              </a:lnSpc>
            </a:pPr>
            <a:r>
              <a:rPr lang="en-US" sz="1800" u="none">
                <a:solidFill>
                  <a:srgbClr val="FFFFFF"/>
                </a:solidFill>
                <a:cs typeface="Arial" charset="0"/>
              </a:rPr>
              <a:t>cyborgs</a:t>
            </a:r>
          </a:p>
        </p:txBody>
      </p:sp>
      <p:pic>
        <p:nvPicPr>
          <p:cNvPr id="33" name="Picture 32" descr="cutstea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475" y="4037013"/>
            <a:ext cx="8763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1" descr="bleex_exoskelet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0" y="4876800"/>
            <a:ext cx="59690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AutoShape 19"/>
          <p:cNvSpPr>
            <a:spLocks noChangeArrowheads="1"/>
          </p:cNvSpPr>
          <p:nvPr/>
        </p:nvSpPr>
        <p:spPr bwMode="auto">
          <a:xfrm>
            <a:off x="5713413" y="5794375"/>
            <a:ext cx="1512887" cy="720725"/>
          </a:xfrm>
          <a:prstGeom prst="roundRect">
            <a:avLst>
              <a:gd name="adj" fmla="val 16667"/>
            </a:avLst>
          </a:prstGeom>
          <a:solidFill>
            <a:srgbClr val="006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eaLnBrk="0" hangingPunct="0">
              <a:lnSpc>
                <a:spcPct val="90000"/>
              </a:lnSpc>
            </a:pPr>
            <a:r>
              <a:rPr lang="en-US" sz="1800" u="none">
                <a:solidFill>
                  <a:srgbClr val="FFFFFF"/>
                </a:solidFill>
                <a:cs typeface="Arial" charset="0"/>
              </a:rPr>
              <a:t>micro/nano</a:t>
            </a:r>
          </a:p>
        </p:txBody>
      </p:sp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5" y="5832475"/>
            <a:ext cx="857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12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23010" y="6521450"/>
            <a:ext cx="8907463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i="1" u="none" dirty="0">
                <a:solidFill>
                  <a:srgbClr val="5F5F5F"/>
                </a:solidFill>
              </a:rPr>
              <a:t>I</a:t>
            </a:r>
            <a:r>
              <a:rPr lang="en-US" i="1" u="none" dirty="0" smtClean="0">
                <a:solidFill>
                  <a:srgbClr val="5F5F5F"/>
                </a:solidFill>
              </a:rPr>
              <a:t>EEE RAS Distinguished Ambassador Seminar		                                            Cairo, Egypt • 2 January 2013</a:t>
            </a:r>
          </a:p>
        </p:txBody>
      </p:sp>
    </p:spTree>
    <p:extLst>
      <p:ext uri="{BB962C8B-B14F-4D97-AF65-F5344CB8AC3E}">
        <p14:creationId xmlns:p14="http://schemas.microsoft.com/office/powerpoint/2010/main" val="380218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 animBg="1"/>
      <p:bldP spid="23" grpId="0"/>
      <p:bldP spid="24" grpId="0" animBg="1"/>
      <p:bldP spid="27" grpId="0" animBg="1"/>
      <p:bldP spid="30" grpId="0" animBg="1"/>
      <p:bldP spid="31" grpId="0" animBg="1"/>
      <p:bldP spid="32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New Emerging Areas</a:t>
            </a:r>
            <a:endParaRPr lang="it-IT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By dawn of new millennium, robotics has undergone a major transformation in scope and dimensions</a:t>
            </a:r>
          </a:p>
          <a:p>
            <a:pPr lvl="1" eaLnBrk="1" hangingPunct="1"/>
            <a:r>
              <a:rPr lang="en-GB" sz="1800" smtClean="0"/>
              <a:t>Maturity of field and advances in its related technologies</a:t>
            </a:r>
          </a:p>
          <a:p>
            <a:pPr eaLnBrk="1" hangingPunct="1"/>
            <a:r>
              <a:rPr lang="en-GB" smtClean="0"/>
              <a:t>Expansion into challenges of human world (</a:t>
            </a:r>
            <a:r>
              <a:rPr lang="en-GB" smtClean="0">
                <a:solidFill>
                  <a:srgbClr val="0060FF"/>
                </a:solidFill>
              </a:rPr>
              <a:t>human-centered and life-like robotics</a:t>
            </a:r>
            <a:r>
              <a:rPr lang="en-GB" smtClean="0"/>
              <a:t>)</a:t>
            </a:r>
          </a:p>
          <a:p>
            <a:pPr lvl="1" eaLnBrk="1" hangingPunct="1"/>
            <a:r>
              <a:rPr lang="en-GB" sz="1800" smtClean="0"/>
              <a:t>New generation of robots expected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GB" sz="1800" smtClean="0"/>
              <a:t>	to safely and dependably co-habitat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GB" sz="1800" smtClean="0"/>
              <a:t>	with humans in homes, workplaces,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GB" sz="1800" smtClean="0"/>
              <a:t>	and communities, providing support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GB" sz="1800" smtClean="0"/>
              <a:t>	in services, entertainment, education,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GB" sz="1800" smtClean="0"/>
              <a:t>	healthcare, manufacturing,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GB" sz="1800" smtClean="0"/>
              <a:t>	and assistance </a:t>
            </a:r>
            <a:endParaRPr lang="it-IT" sz="1800" smtClean="0"/>
          </a:p>
        </p:txBody>
      </p:sp>
      <p:pic>
        <p:nvPicPr>
          <p:cNvPr id="23556" name="Picture 6" descr="robotsurg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995613"/>
            <a:ext cx="4338638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7"/>
          <p:cNvSpPr>
            <a:spLocks noChangeArrowheads="1"/>
          </p:cNvSpPr>
          <p:nvPr/>
        </p:nvSpPr>
        <p:spPr bwMode="auto">
          <a:xfrm>
            <a:off x="1520825" y="871538"/>
            <a:ext cx="75580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u="none" dirty="0"/>
              <a:t>Robots Moving Closer to Humans              </a:t>
            </a:r>
            <a:fld id="{E821BC94-A6D6-4AF7-8742-5EACDC00097B}" type="slidenum">
              <a:rPr lang="en-US" u="none" smtClean="0"/>
              <a:pPr/>
              <a:t>16</a:t>
            </a:fld>
            <a:r>
              <a:rPr lang="en-US" u="none" dirty="0" smtClean="0"/>
              <a:t>/25</a:t>
            </a:r>
            <a:endParaRPr lang="en-US" u="none" dirty="0"/>
          </a:p>
        </p:txBody>
      </p:sp>
      <p:sp>
        <p:nvSpPr>
          <p:cNvPr id="8" name="Rectangle 12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23010" y="6521450"/>
            <a:ext cx="8907463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i="1" u="none" dirty="0">
                <a:solidFill>
                  <a:srgbClr val="5F5F5F"/>
                </a:solidFill>
              </a:rPr>
              <a:t>I</a:t>
            </a:r>
            <a:r>
              <a:rPr lang="en-US" i="1" u="none" dirty="0" smtClean="0">
                <a:solidFill>
                  <a:srgbClr val="5F5F5F"/>
                </a:solidFill>
              </a:rPr>
              <a:t>EEE RAS Distinguished Ambassador Seminar		                                            Cairo, Egypt • 2 January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Human-Robot Interaction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9063" y="1365250"/>
            <a:ext cx="9024937" cy="5002213"/>
          </a:xfrm>
        </p:spPr>
        <p:txBody>
          <a:bodyPr/>
          <a:lstStyle/>
          <a:p>
            <a:pPr eaLnBrk="1" hangingPunct="1"/>
            <a:r>
              <a:rPr lang="en-US" altLang="ko-KR" sz="1800" smtClean="0">
                <a:ea typeface="굴림" charset="-127"/>
              </a:rPr>
              <a:t>Intelligent machines working in contact with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altLang="ko-KR" sz="1800" smtClean="0">
                <a:ea typeface="굴림" charset="-127"/>
              </a:rPr>
              <a:t>	humans (</a:t>
            </a:r>
            <a:r>
              <a:rPr lang="en-US" altLang="ko-KR" sz="1800" smtClean="0">
                <a:solidFill>
                  <a:srgbClr val="0060FF"/>
                </a:solidFill>
                <a:ea typeface="굴림" charset="-127"/>
              </a:rPr>
              <a:t>human augmentation</a:t>
            </a:r>
            <a:r>
              <a:rPr lang="en-US" altLang="ko-KR" sz="1800" smtClean="0">
                <a:ea typeface="굴림" charset="-127"/>
              </a:rPr>
              <a:t>)</a:t>
            </a:r>
          </a:p>
          <a:p>
            <a:pPr lvl="1" eaLnBrk="1" hangingPunct="1"/>
            <a:r>
              <a:rPr lang="en-US" altLang="ko-KR" sz="1600" smtClean="0">
                <a:ea typeface="굴림" charset="-127"/>
              </a:rPr>
              <a:t>Haptic interfaces and teleoperators</a:t>
            </a:r>
          </a:p>
          <a:p>
            <a:pPr lvl="1" eaLnBrk="1" hangingPunct="1"/>
            <a:r>
              <a:rPr lang="en-US" altLang="ko-KR" sz="1600" smtClean="0">
                <a:ea typeface="굴림" charset="-127"/>
              </a:rPr>
              <a:t>Cooperative material handling</a:t>
            </a:r>
          </a:p>
          <a:p>
            <a:pPr lvl="1" eaLnBrk="1" hangingPunct="1"/>
            <a:r>
              <a:rPr lang="en-US" altLang="ko-KR" sz="1600" smtClean="0">
                <a:ea typeface="굴림" charset="-127"/>
              </a:rPr>
              <a:t>Power extenders</a:t>
            </a:r>
          </a:p>
          <a:p>
            <a:pPr lvl="1" eaLnBrk="1" hangingPunct="1"/>
            <a:r>
              <a:rPr lang="en-US" altLang="ko-KR" sz="1600" smtClean="0">
                <a:ea typeface="굴림" charset="-127"/>
              </a:rPr>
              <a:t>Rehabilitation and physical training</a:t>
            </a:r>
          </a:p>
          <a:p>
            <a:pPr lvl="1" eaLnBrk="1" hangingPunct="1"/>
            <a:r>
              <a:rPr lang="en-US" altLang="ko-KR" sz="1600" smtClean="0">
                <a:ea typeface="굴림" charset="-127"/>
              </a:rPr>
              <a:t>Entertainment</a:t>
            </a:r>
          </a:p>
          <a:p>
            <a:pPr eaLnBrk="1" hangingPunct="1"/>
            <a:r>
              <a:rPr lang="en-US" altLang="ko-KR" sz="1800" smtClean="0">
                <a:ea typeface="굴림" charset="-127"/>
              </a:rPr>
              <a:t>Advanced industrial robotics</a:t>
            </a:r>
          </a:p>
          <a:p>
            <a:pPr lvl="1" eaLnBrk="1" hangingPunct="1"/>
            <a:r>
              <a:rPr lang="en-US" altLang="ko-KR" sz="1600" smtClean="0">
                <a:ea typeface="굴림" charset="-127"/>
              </a:rPr>
              <a:t>Traditionally segmented workspace for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altLang="ko-KR" sz="1600" smtClean="0">
                <a:ea typeface="굴림" charset="-127"/>
              </a:rPr>
              <a:t>	machines and humans</a:t>
            </a:r>
          </a:p>
          <a:p>
            <a:pPr lvl="1" eaLnBrk="1" hangingPunct="1"/>
            <a:r>
              <a:rPr lang="it-IT" sz="1600" smtClean="0">
                <a:solidFill>
                  <a:srgbClr val="0060FF"/>
                </a:solidFill>
              </a:rPr>
              <a:t>Safe</a:t>
            </a:r>
            <a:r>
              <a:rPr lang="it-IT" sz="1600" smtClean="0"/>
              <a:t> and productive </a:t>
            </a:r>
            <a:r>
              <a:rPr lang="it-IT" sz="1600" smtClean="0">
                <a:solidFill>
                  <a:srgbClr val="0060FF"/>
                </a:solidFill>
              </a:rPr>
              <a:t>human-aware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it-IT" sz="1600" smtClean="0">
                <a:solidFill>
                  <a:srgbClr val="0060FF"/>
                </a:solidFill>
              </a:rPr>
              <a:t>	space-sharing robot</a:t>
            </a:r>
            <a:r>
              <a:rPr lang="it-IT" sz="1600" smtClean="0"/>
              <a:t> (cooperative, no fences)</a:t>
            </a:r>
            <a:endParaRPr lang="en-US" altLang="ko-KR" sz="1600" smtClean="0">
              <a:ea typeface="굴림" charset="-127"/>
            </a:endParaRPr>
          </a:p>
          <a:p>
            <a:pPr eaLnBrk="1" hangingPunct="1"/>
            <a:r>
              <a:rPr lang="en-US" altLang="ko-KR" sz="1800" smtClean="0">
                <a:ea typeface="굴림" charset="-127"/>
              </a:rPr>
              <a:t>Human-Robot Interaction (HRI)</a:t>
            </a:r>
          </a:p>
          <a:p>
            <a:pPr lvl="1" eaLnBrk="1" hangingPunct="1"/>
            <a:r>
              <a:rPr lang="en-US" altLang="ko-KR" sz="1600" smtClean="0">
                <a:ea typeface="굴림" charset="-127"/>
              </a:rPr>
              <a:t>Cognitive issues [cHRI]: perception, awareness,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altLang="ko-KR" sz="1600" smtClean="0">
                <a:ea typeface="굴림" charset="-127"/>
              </a:rPr>
              <a:t>	mental models</a:t>
            </a:r>
          </a:p>
          <a:p>
            <a:pPr lvl="1" eaLnBrk="1" hangingPunct="1"/>
            <a:r>
              <a:rPr lang="en-US" altLang="ko-KR" sz="1600" smtClean="0">
                <a:solidFill>
                  <a:srgbClr val="0060FF"/>
                </a:solidFill>
                <a:ea typeface="굴림" charset="-127"/>
              </a:rPr>
              <a:t>Physical issues [pHRI]: safety, dependability, dexterity</a:t>
            </a:r>
          </a:p>
          <a:p>
            <a:pPr lvl="1" eaLnBrk="1" hangingPunct="1"/>
            <a:r>
              <a:rPr lang="en-US" altLang="ko-KR" sz="1600" smtClean="0">
                <a:ea typeface="굴림" charset="-127"/>
              </a:rPr>
              <a:t>Ethical issues: motivations and critics about HRI, acceptability</a:t>
            </a:r>
            <a:endParaRPr lang="en-US" sz="1600" smtClean="0">
              <a:ea typeface="굴림" charset="-127"/>
            </a:endParaRPr>
          </a:p>
        </p:txBody>
      </p:sp>
      <p:pic>
        <p:nvPicPr>
          <p:cNvPr id="743431" name="modern_times_short.wmv">
            <a:hlinkClick r:id="" action="ppaction://media"/>
          </p:cNvPr>
          <p:cNvPicPr>
            <a:picLocks noGrp="1" noRot="1" noChangeAspect="1" noChangeArrowheads="1"/>
          </p:cNvPicPr>
          <p:nvPr>
            <p:ph sz="quarter" idx="2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7462" y="1457325"/>
            <a:ext cx="2879725" cy="2303463"/>
          </a:xfrm>
        </p:spPr>
      </p:pic>
      <p:pic>
        <p:nvPicPr>
          <p:cNvPr id="743439" name="SMERobot.wmv">
            <a:hlinkClick r:id="" action="ppaction://media"/>
          </p:cNvPr>
          <p:cNvPicPr>
            <a:picLocks noGrp="1" noRot="1" noChangeAspect="1" noChangeArrowheads="1"/>
          </p:cNvPicPr>
          <p:nvPr>
            <p:ph sz="quarter" idx="3"/>
            <a:vide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4118" y="3951288"/>
            <a:ext cx="2879725" cy="2160587"/>
          </a:xfrm>
        </p:spPr>
      </p:pic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1520825" y="871538"/>
            <a:ext cx="75580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u="none" dirty="0"/>
              <a:t>Robots Moving Closer to Humans              </a:t>
            </a:r>
            <a:fld id="{8B48F3BD-4559-4F86-B902-D1953DDAAC86}" type="slidenum">
              <a:rPr lang="en-US" u="none" smtClean="0"/>
              <a:pPr/>
              <a:t>17</a:t>
            </a:fld>
            <a:r>
              <a:rPr lang="en-US" u="none" dirty="0" smtClean="0"/>
              <a:t>/25</a:t>
            </a:r>
            <a:endParaRPr lang="en-US" u="none" dirty="0"/>
          </a:p>
        </p:txBody>
      </p:sp>
      <p:sp>
        <p:nvSpPr>
          <p:cNvPr id="9" name="Rectangle 12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23010" y="6521450"/>
            <a:ext cx="8907463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i="1" u="none" dirty="0">
                <a:solidFill>
                  <a:srgbClr val="5F5F5F"/>
                </a:solidFill>
              </a:rPr>
              <a:t>I</a:t>
            </a:r>
            <a:r>
              <a:rPr lang="en-US" i="1" u="none" dirty="0" smtClean="0">
                <a:solidFill>
                  <a:srgbClr val="5F5F5F"/>
                </a:solidFill>
              </a:rPr>
              <a:t>EEE RAS Distinguished Ambassador Seminar		                                            Cairo, Egypt • 2 January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4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135" fill="hold"/>
                                        <p:tgtEl>
                                          <p:spTgt spid="7434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43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6316" fill="hold"/>
                                        <p:tgtEl>
                                          <p:spTgt spid="7434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43431"/>
                </p:tgtEl>
              </p:cMediaNode>
            </p:video>
            <p:video>
              <p:cMediaNode>
                <p:cTn id="2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4343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11" descr="fede_vet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-142875"/>
            <a:ext cx="14398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Line 104"/>
          <p:cNvSpPr>
            <a:spLocks noChangeShapeType="1"/>
          </p:cNvSpPr>
          <p:nvPr/>
        </p:nvSpPr>
        <p:spPr bwMode="auto">
          <a:xfrm>
            <a:off x="1303338" y="1014413"/>
            <a:ext cx="7840662" cy="0"/>
          </a:xfrm>
          <a:prstGeom prst="line">
            <a:avLst/>
          </a:prstGeom>
          <a:noFill/>
          <a:ln w="228600">
            <a:solidFill>
              <a:srgbClr val="006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6628" name="Picture 101" descr="prism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9213"/>
            <a:ext cx="1328738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pHRI</a:t>
            </a:r>
            <a:endParaRPr lang="en-US" dirty="0" smtClean="0"/>
          </a:p>
        </p:txBody>
      </p:sp>
      <p:sp>
        <p:nvSpPr>
          <p:cNvPr id="26630" name="Rectangle 7"/>
          <p:cNvSpPr>
            <a:spLocks noChangeArrowheads="1"/>
          </p:cNvSpPr>
          <p:nvPr/>
        </p:nvSpPr>
        <p:spPr bwMode="auto">
          <a:xfrm>
            <a:off x="1520825" y="871538"/>
            <a:ext cx="75580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u="none" dirty="0"/>
              <a:t>Robots Moving Closer to Humans              </a:t>
            </a:r>
            <a:fld id="{F38769BC-F777-4B4F-A8BE-41E52B0BBB92}" type="slidenum">
              <a:rPr lang="en-US" u="none" smtClean="0"/>
              <a:pPr/>
              <a:t>18</a:t>
            </a:fld>
            <a:r>
              <a:rPr lang="en-US" u="none" dirty="0" smtClean="0"/>
              <a:t>/25</a:t>
            </a:r>
            <a:endParaRPr lang="en-US" u="none" dirty="0"/>
          </a:p>
        </p:txBody>
      </p:sp>
      <p:sp>
        <p:nvSpPr>
          <p:cNvPr id="266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365250"/>
            <a:ext cx="8798599" cy="4776788"/>
          </a:xfrm>
        </p:spPr>
        <p:txBody>
          <a:bodyPr/>
          <a:lstStyle/>
          <a:p>
            <a:pPr eaLnBrk="1" hangingPunct="1"/>
            <a:r>
              <a:rPr lang="en-US" sz="2400" dirty="0" smtClean="0"/>
              <a:t>Risks for robots interacting with humans</a:t>
            </a:r>
          </a:p>
          <a:p>
            <a:pPr lvl="1" eaLnBrk="1" hangingPunct="1"/>
            <a:r>
              <a:rPr lang="en-US" sz="2000" dirty="0" smtClean="0"/>
              <a:t>Heavy moving parts and objects transported</a:t>
            </a:r>
          </a:p>
          <a:p>
            <a:pPr lvl="1" eaLnBrk="1" hangingPunct="1"/>
            <a:r>
              <a:rPr lang="en-US" sz="2000" dirty="0" smtClean="0"/>
              <a:t>Sensory data reliability</a:t>
            </a:r>
          </a:p>
          <a:p>
            <a:pPr lvl="1" eaLnBrk="1" hangingPunct="1"/>
            <a:r>
              <a:rPr lang="en-US" sz="2000" dirty="0" smtClean="0"/>
              <a:t>Level of autonomy/unpredictable </a:t>
            </a:r>
            <a:r>
              <a:rPr lang="en-US" sz="2000" dirty="0" err="1" smtClean="0"/>
              <a:t>behaviours</a:t>
            </a:r>
            <a:endParaRPr lang="en-US" sz="2000" dirty="0" smtClean="0"/>
          </a:p>
          <a:p>
            <a:pPr eaLnBrk="1" hangingPunct="1"/>
            <a:r>
              <a:rPr lang="en-US" sz="2400" dirty="0" smtClean="0"/>
              <a:t>Solutions for collaborative human-robot operation</a:t>
            </a:r>
          </a:p>
          <a:p>
            <a:pPr lvl="1" eaLnBrk="1" hangingPunct="1"/>
            <a:r>
              <a:rPr lang="en-US" sz="2000" dirty="0" smtClean="0"/>
              <a:t>Design of non-conventional actuators (passive safety)</a:t>
            </a:r>
          </a:p>
          <a:p>
            <a:pPr lvl="1" eaLnBrk="1" hangingPunct="1"/>
            <a:r>
              <a:rPr lang="en-US" sz="2000" dirty="0" smtClean="0"/>
              <a:t>Interaction control (active safety)</a:t>
            </a:r>
          </a:p>
          <a:p>
            <a:pPr lvl="1" eaLnBrk="1" hangingPunct="1"/>
            <a:r>
              <a:rPr lang="en-US" sz="2000" dirty="0" smtClean="0"/>
              <a:t>Dependable algorithms for supervision and planning</a:t>
            </a:r>
          </a:p>
          <a:p>
            <a:pPr lvl="1" eaLnBrk="1" hangingPunct="1"/>
            <a:r>
              <a:rPr lang="en-US" sz="2000" dirty="0" smtClean="0"/>
              <a:t>Fault tolerance</a:t>
            </a:r>
          </a:p>
          <a:p>
            <a:pPr lvl="1" eaLnBrk="1" hangingPunct="1"/>
            <a:r>
              <a:rPr lang="en-US" sz="2000" dirty="0" smtClean="0"/>
              <a:t>Need for quantitative metrics</a:t>
            </a:r>
          </a:p>
          <a:p>
            <a:pPr lvl="1" eaLnBrk="1" hangingPunct="1"/>
            <a:endParaRPr lang="en-US" dirty="0" smtClean="0"/>
          </a:p>
        </p:txBody>
      </p:sp>
      <p:sp>
        <p:nvSpPr>
          <p:cNvPr id="11" name="Rectangle 12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23010" y="6521450"/>
            <a:ext cx="8907463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i="1" u="none" dirty="0">
                <a:solidFill>
                  <a:srgbClr val="5F5F5F"/>
                </a:solidFill>
              </a:rPr>
              <a:t>I</a:t>
            </a:r>
            <a:r>
              <a:rPr lang="en-US" i="1" u="none" dirty="0" smtClean="0">
                <a:solidFill>
                  <a:srgbClr val="5F5F5F"/>
                </a:solidFill>
              </a:rPr>
              <a:t>EEE RAS Distinguished Ambassador Seminar		                                            Cairo, Egypt • 2 January 2013</a:t>
            </a:r>
          </a:p>
        </p:txBody>
      </p:sp>
    </p:spTree>
    <p:extLst>
      <p:ext uri="{BB962C8B-B14F-4D97-AF65-F5344CB8AC3E}">
        <p14:creationId xmlns:p14="http://schemas.microsoft.com/office/powerpoint/2010/main" val="322504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Challenges and Outreach</a:t>
            </a:r>
            <a:endParaRPr lang="it-IT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Beyond its impact on physical robots, robotics has produced body of knowledge for much wider range of applications</a:t>
            </a:r>
          </a:p>
          <a:p>
            <a:pPr lvl="1" eaLnBrk="1" hangingPunct="1"/>
            <a:r>
              <a:rPr lang="en-GB" sz="1800" smtClean="0"/>
              <a:t>Biomechanics, haptics, neurosciences, virtual prototyping, animation, surgery, and sensor networks among others</a:t>
            </a:r>
          </a:p>
          <a:p>
            <a:pPr lvl="1" eaLnBrk="1" hangingPunct="1"/>
            <a:r>
              <a:rPr lang="it-IT" sz="1800" smtClean="0">
                <a:solidFill>
                  <a:srgbClr val="0060FF"/>
                </a:solidFill>
              </a:rPr>
              <a:t>Challenges</a:t>
            </a:r>
            <a:r>
              <a:rPr lang="it-IT" sz="1800" smtClean="0"/>
              <a:t> of new emerging areas proving abundant source of stimulation and insights for robotics field</a:t>
            </a:r>
          </a:p>
          <a:p>
            <a:pPr lvl="1" eaLnBrk="1" hangingPunct="1"/>
            <a:r>
              <a:rPr lang="it-IT" sz="1800" smtClean="0"/>
              <a:t>Most striking advances happening at </a:t>
            </a:r>
            <a:r>
              <a:rPr lang="it-IT" sz="1800" smtClean="0">
                <a:solidFill>
                  <a:srgbClr val="0060FF"/>
                </a:solidFill>
              </a:rPr>
              <a:t>intersection of disciplines</a:t>
            </a:r>
          </a:p>
          <a:p>
            <a:pPr eaLnBrk="1" hangingPunct="1"/>
            <a:r>
              <a:rPr lang="it-IT" smtClean="0"/>
              <a:t>New communities of users and developers with growing connections to robotics research core</a:t>
            </a:r>
          </a:p>
          <a:p>
            <a:pPr lvl="1" eaLnBrk="1" hangingPunct="1"/>
            <a:r>
              <a:rPr lang="en-GB" sz="1800" smtClean="0"/>
              <a:t>Strategic goal for robotics community is one of </a:t>
            </a:r>
            <a:r>
              <a:rPr lang="en-GB" sz="1800" smtClean="0">
                <a:solidFill>
                  <a:srgbClr val="0060FF"/>
                </a:solidFill>
              </a:rPr>
              <a:t>outreach</a:t>
            </a:r>
            <a:r>
              <a:rPr lang="en-GB" sz="1800" smtClean="0"/>
              <a:t> and scientific cooperation with these communities</a:t>
            </a:r>
          </a:p>
          <a:p>
            <a:pPr lvl="1" eaLnBrk="1" hangingPunct="1"/>
            <a:r>
              <a:rPr lang="en-GB" sz="1800" smtClean="0"/>
              <a:t>Future developments and expected growth of field will largely depend on research community’s abilities to achieve this objective </a:t>
            </a:r>
            <a:endParaRPr lang="it-IT" sz="1800" smtClean="0"/>
          </a:p>
        </p:txBody>
      </p:sp>
      <p:sp>
        <p:nvSpPr>
          <p:cNvPr id="29700" name="Rectangle 7"/>
          <p:cNvSpPr>
            <a:spLocks noChangeArrowheads="1"/>
          </p:cNvSpPr>
          <p:nvPr/>
        </p:nvSpPr>
        <p:spPr bwMode="auto">
          <a:xfrm>
            <a:off x="1520825" y="871538"/>
            <a:ext cx="75580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u="none" dirty="0"/>
              <a:t>Robots Moving Closer to Humans              </a:t>
            </a:r>
            <a:fld id="{4CE4EA18-779B-4592-8AE2-521FA1AAC953}" type="slidenum">
              <a:rPr lang="en-US" u="none" smtClean="0"/>
              <a:pPr/>
              <a:t>19</a:t>
            </a:fld>
            <a:r>
              <a:rPr lang="en-US" u="none" dirty="0" smtClean="0"/>
              <a:t>/25</a:t>
            </a:r>
            <a:endParaRPr lang="en-US" u="none" dirty="0"/>
          </a:p>
        </p:txBody>
      </p:sp>
      <p:sp>
        <p:nvSpPr>
          <p:cNvPr id="7" name="Rectangle 12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23010" y="6521450"/>
            <a:ext cx="8907463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i="1" u="none" dirty="0">
                <a:solidFill>
                  <a:srgbClr val="5F5F5F"/>
                </a:solidFill>
              </a:rPr>
              <a:t>I</a:t>
            </a:r>
            <a:r>
              <a:rPr lang="en-US" i="1" u="none" dirty="0" smtClean="0">
                <a:solidFill>
                  <a:srgbClr val="5F5F5F"/>
                </a:solidFill>
              </a:rPr>
              <a:t>EEE RAS Distinguished Ambassador Seminar		                                            Cairo, Egypt • 2 January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Università di Napoli Federico II</a:t>
            </a:r>
          </a:p>
        </p:txBody>
      </p:sp>
      <p:pic>
        <p:nvPicPr>
          <p:cNvPr id="792580" name="coop_red.mpg">
            <a:hlinkClick r:id="" action="ppaction://media"/>
          </p:cNvPr>
          <p:cNvPicPr>
            <a:picLocks noRo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63" y="26527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2581" name="Picture 5" descr="Ita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188" y="1384300"/>
            <a:ext cx="24003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2582" name="Picture 6" descr="Napol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25" y="3646488"/>
            <a:ext cx="369252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2583" name="Rectangle 7"/>
          <p:cNvSpPr>
            <a:spLocks noChangeArrowheads="1"/>
          </p:cNvSpPr>
          <p:nvPr/>
        </p:nvSpPr>
        <p:spPr bwMode="auto">
          <a:xfrm>
            <a:off x="7920038" y="2874963"/>
            <a:ext cx="161925" cy="147637"/>
          </a:xfrm>
          <a:prstGeom prst="rect">
            <a:avLst/>
          </a:prstGeom>
          <a:solidFill>
            <a:srgbClr val="FFCC99">
              <a:alpha val="0"/>
            </a:srgbClr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92586" name="Picture 10" descr="napol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3648075"/>
            <a:ext cx="3408362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2588" name="Picture 12" descr="Politecnic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4978782"/>
            <a:ext cx="2032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2400" dirty="0" smtClean="0"/>
              <a:t>City</a:t>
            </a:r>
            <a:endParaRPr lang="en-US" sz="2400" dirty="0" smtClean="0"/>
          </a:p>
          <a:p>
            <a:pPr lvl="1"/>
            <a:r>
              <a:rPr lang="en-US" sz="2000" dirty="0" smtClean="0"/>
              <a:t>1,200,000 inhabitants</a:t>
            </a:r>
          </a:p>
          <a:p>
            <a:pPr lvl="1"/>
            <a:r>
              <a:rPr lang="en-US" sz="2000" dirty="0" smtClean="0"/>
              <a:t>Pole of Mediterranean culture</a:t>
            </a:r>
          </a:p>
          <a:p>
            <a:pPr lvl="1"/>
            <a:r>
              <a:rPr lang="en-US" sz="2000" dirty="0" smtClean="0"/>
              <a:t>Historical and holiday sites</a:t>
            </a:r>
          </a:p>
          <a:p>
            <a:pPr lvl="1"/>
            <a:r>
              <a:rPr lang="en-US" sz="2000" dirty="0" smtClean="0"/>
              <a:t>5 universities + several science institutions</a:t>
            </a:r>
          </a:p>
          <a:p>
            <a:r>
              <a:rPr lang="it-IT" sz="2400" dirty="0" err="1" smtClean="0"/>
              <a:t>University</a:t>
            </a:r>
            <a:endParaRPr lang="en-US" sz="2400" dirty="0" smtClean="0"/>
          </a:p>
          <a:p>
            <a:pPr lvl="1"/>
            <a:r>
              <a:rPr lang="en-US" sz="2000" dirty="0" smtClean="0"/>
              <a:t>Founded in 1224 by Emperor Federico II</a:t>
            </a:r>
          </a:p>
          <a:p>
            <a:pPr lvl="1"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 smtClean="0"/>
              <a:t>	(oldest public university in Europe)</a:t>
            </a:r>
          </a:p>
          <a:p>
            <a:pPr lvl="1"/>
            <a:r>
              <a:rPr lang="en-US" sz="2000" dirty="0" smtClean="0"/>
              <a:t>100,000 students</a:t>
            </a:r>
          </a:p>
          <a:p>
            <a:pPr lvl="1"/>
            <a:r>
              <a:rPr lang="en-US" sz="2000" dirty="0" smtClean="0"/>
              <a:t>School of Engineering founded in 1811</a:t>
            </a:r>
          </a:p>
          <a:p>
            <a:pPr lvl="1"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 smtClean="0"/>
              <a:t>	by King Murat (oldest in Italy)</a:t>
            </a:r>
          </a:p>
          <a:p>
            <a:pPr lvl="2"/>
            <a:r>
              <a:rPr lang="en-US" sz="2000" dirty="0" smtClean="0"/>
              <a:t>15,000 students</a:t>
            </a:r>
          </a:p>
          <a:p>
            <a:pPr lvl="2">
              <a:spcBef>
                <a:spcPts val="0"/>
              </a:spcBef>
              <a:buFont typeface="Wingdings" pitchFamily="2" charset="2"/>
              <a:buNone/>
            </a:pPr>
            <a:r>
              <a:rPr lang="it-IT" sz="2000" dirty="0" smtClean="0"/>
              <a:t>   (4,500 graduate)</a:t>
            </a:r>
            <a:endParaRPr lang="en-US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934" y="4197328"/>
            <a:ext cx="3486149" cy="644217"/>
          </a:xfrm>
          <a:prstGeom prst="rect">
            <a:avLst/>
          </a:prstGeom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520825" y="871538"/>
            <a:ext cx="75580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u="none" dirty="0"/>
              <a:t>Robots Moving Closer to Humans              </a:t>
            </a:r>
            <a:fld id="{B92D2584-204F-45D5-9BAE-7BDB648873A9}" type="slidenum">
              <a:rPr lang="en-US" u="none" smtClean="0"/>
              <a:pPr/>
              <a:t>2</a:t>
            </a:fld>
            <a:r>
              <a:rPr lang="en-US" u="none" dirty="0" smtClean="0"/>
              <a:t>/25</a:t>
            </a:r>
            <a:endParaRPr lang="en-US" u="none" dirty="0"/>
          </a:p>
        </p:txBody>
      </p:sp>
      <p:sp>
        <p:nvSpPr>
          <p:cNvPr id="15" name="Rectangle 12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23010" y="6512397"/>
            <a:ext cx="8907463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i="1" u="none" dirty="0">
                <a:solidFill>
                  <a:srgbClr val="5F5F5F"/>
                </a:solidFill>
              </a:rPr>
              <a:t>I</a:t>
            </a:r>
            <a:r>
              <a:rPr lang="en-US" i="1" u="none" dirty="0" smtClean="0">
                <a:solidFill>
                  <a:srgbClr val="5F5F5F"/>
                </a:solidFill>
              </a:rPr>
              <a:t>EEE RAS Distinguished Ambassador Seminar		                                            Cairo, Egypt • 2 January 2013</a:t>
            </a:r>
          </a:p>
        </p:txBody>
      </p:sp>
    </p:spTree>
    <p:extLst>
      <p:ext uri="{BB962C8B-B14F-4D97-AF65-F5344CB8AC3E}">
        <p14:creationId xmlns:p14="http://schemas.microsoft.com/office/powerpoint/2010/main" val="206166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92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92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9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9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2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2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2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79258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9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9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92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92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92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9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9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1000"/>
                                        <p:tgtEl>
                                          <p:spTgt spid="792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9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79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92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92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9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2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79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9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792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1000"/>
                                        <p:tgtEl>
                                          <p:spTgt spid="792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1000"/>
                                        <p:tgtEl>
                                          <p:spTgt spid="792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792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1000"/>
                                        <p:tgtEl>
                                          <p:spTgt spid="792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792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792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92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92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92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792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792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1000"/>
                                        <p:tgtEl>
                                          <p:spTgt spid="792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7925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92580"/>
                </p:tgtEl>
              </p:cMediaNode>
            </p:video>
          </p:childTnLst>
        </p:cTn>
      </p:par>
    </p:tnLst>
    <p:bldLst>
      <p:bldP spid="792583" grpId="0" animBg="1"/>
      <p:bldP spid="792583" grpId="1" animBg="1"/>
      <p:bldP spid="792583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11" descr="fede_vet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-142875"/>
            <a:ext cx="14398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Line 104"/>
          <p:cNvSpPr>
            <a:spLocks noChangeShapeType="1"/>
          </p:cNvSpPr>
          <p:nvPr/>
        </p:nvSpPr>
        <p:spPr bwMode="auto">
          <a:xfrm>
            <a:off x="1303338" y="1014413"/>
            <a:ext cx="7840662" cy="0"/>
          </a:xfrm>
          <a:prstGeom prst="line">
            <a:avLst/>
          </a:prstGeom>
          <a:noFill/>
          <a:ln w="228600">
            <a:solidFill>
              <a:srgbClr val="006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35844" name="Picture 101" descr="prism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9213"/>
            <a:ext cx="1328738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Looking Beyond</a:t>
            </a:r>
          </a:p>
        </p:txBody>
      </p:sp>
      <p:sp>
        <p:nvSpPr>
          <p:cNvPr id="358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r>
              <a:rPr lang="en-GB" altLang="ja-JP" dirty="0" smtClean="0">
                <a:solidFill>
                  <a:srgbClr val="0060FF"/>
                </a:solidFill>
                <a:ea typeface="ＭＳ Ｐゴシック" charset="-128"/>
                <a:cs typeface="Arial" charset="0"/>
              </a:rPr>
              <a:t>Research challenges</a:t>
            </a:r>
          </a:p>
          <a:p>
            <a:pPr lvl="1"/>
            <a:r>
              <a:rPr lang="en-GB" altLang="ja-JP" sz="1800" dirty="0" smtClean="0">
                <a:ea typeface="ＭＳ Ｐゴシック" charset="-128"/>
                <a:cs typeface="Arial" charset="0"/>
              </a:rPr>
              <a:t>Biomechanics</a:t>
            </a:r>
          </a:p>
          <a:p>
            <a:pPr lvl="1"/>
            <a:r>
              <a:rPr lang="en-GB" altLang="ja-JP" sz="1800" dirty="0" err="1" smtClean="0">
                <a:ea typeface="ＭＳ Ｐゴシック" charset="-128"/>
                <a:cs typeface="Arial" charset="0"/>
              </a:rPr>
              <a:t>Haptics</a:t>
            </a:r>
            <a:endParaRPr lang="en-GB" altLang="ja-JP" sz="1800" dirty="0" smtClean="0">
              <a:ea typeface="ＭＳ Ｐゴシック" charset="-128"/>
              <a:cs typeface="Arial" charset="0"/>
            </a:endParaRPr>
          </a:p>
          <a:p>
            <a:pPr lvl="1"/>
            <a:r>
              <a:rPr lang="en-GB" altLang="ja-JP" sz="1800" dirty="0" smtClean="0">
                <a:ea typeface="ＭＳ Ｐゴシック" charset="-128"/>
                <a:cs typeface="Arial" charset="0"/>
              </a:rPr>
              <a:t>Neurosciences</a:t>
            </a:r>
          </a:p>
          <a:p>
            <a:pPr lvl="1"/>
            <a:r>
              <a:rPr lang="en-GB" altLang="ja-JP" sz="1800" dirty="0" smtClean="0">
                <a:ea typeface="ＭＳ Ｐゴシック" charset="-128"/>
                <a:cs typeface="Arial" charset="0"/>
              </a:rPr>
              <a:t>Machine learning</a:t>
            </a:r>
          </a:p>
          <a:p>
            <a:pPr lvl="1"/>
            <a:r>
              <a:rPr lang="en-GB" altLang="ja-JP" sz="1800" dirty="0" smtClean="0">
                <a:ea typeface="ＭＳ Ｐゴシック" charset="-128"/>
                <a:cs typeface="Arial" charset="0"/>
              </a:rPr>
              <a:t>Virtual prototyping</a:t>
            </a:r>
          </a:p>
          <a:p>
            <a:pPr lvl="1"/>
            <a:r>
              <a:rPr lang="en-GB" altLang="ja-JP" sz="1800" dirty="0" smtClean="0">
                <a:ea typeface="ＭＳ Ｐゴシック" charset="-128"/>
                <a:cs typeface="Arial" charset="0"/>
              </a:rPr>
              <a:t>Animation</a:t>
            </a:r>
          </a:p>
          <a:p>
            <a:pPr lvl="1"/>
            <a:r>
              <a:rPr lang="en-GB" altLang="ja-JP" sz="1800" dirty="0" smtClean="0">
                <a:ea typeface="ＭＳ Ｐゴシック" charset="-128"/>
                <a:cs typeface="Arial" charset="0"/>
              </a:rPr>
              <a:t>Surgery</a:t>
            </a:r>
          </a:p>
          <a:p>
            <a:pPr lvl="1"/>
            <a:r>
              <a:rPr lang="en-GB" altLang="ja-JP" sz="1800" dirty="0" smtClean="0">
                <a:ea typeface="ＭＳ Ｐゴシック" charset="-128"/>
                <a:cs typeface="Arial" charset="0"/>
              </a:rPr>
              <a:t>Sensor networks</a:t>
            </a:r>
          </a:p>
          <a:p>
            <a:pPr lvl="1"/>
            <a:r>
              <a:rPr lang="en-GB" altLang="ja-JP" sz="1800" dirty="0" smtClean="0">
                <a:ea typeface="ＭＳ Ｐゴシック" charset="-128"/>
                <a:cs typeface="Arial" charset="0"/>
              </a:rPr>
              <a:t>...</a:t>
            </a:r>
          </a:p>
          <a:p>
            <a:pPr lvl="1"/>
            <a:endParaRPr lang="en-GB" altLang="ja-JP" sz="1800" i="1" dirty="0" smtClean="0">
              <a:ea typeface="ＭＳ Ｐゴシック" charset="-128"/>
              <a:cs typeface="Arial" charset="0"/>
            </a:endParaRPr>
          </a:p>
          <a:p>
            <a:pPr>
              <a:spcBef>
                <a:spcPct val="20000"/>
              </a:spcBef>
            </a:pPr>
            <a:endParaRPr lang="en-GB" altLang="ja-JP" dirty="0" smtClean="0">
              <a:solidFill>
                <a:srgbClr val="0060FF"/>
              </a:solidFill>
              <a:ea typeface="ＭＳ Ｐゴシック" charset="-128"/>
              <a:cs typeface="Arial" charset="0"/>
            </a:endParaRPr>
          </a:p>
          <a:p>
            <a:pPr>
              <a:spcBef>
                <a:spcPct val="20000"/>
              </a:spcBef>
            </a:pPr>
            <a:r>
              <a:rPr lang="en-GB" altLang="ja-JP" dirty="0" smtClean="0">
                <a:solidFill>
                  <a:srgbClr val="0060FF"/>
                </a:solidFill>
                <a:ea typeface="ＭＳ Ｐゴシック" charset="-128"/>
                <a:cs typeface="Arial" charset="0"/>
              </a:rPr>
              <a:t>Outreach</a:t>
            </a:r>
            <a:r>
              <a:rPr lang="en-GB" altLang="ja-JP" dirty="0" smtClean="0">
                <a:ea typeface="ＭＳ Ｐゴシック" charset="-128"/>
                <a:cs typeface="Arial" charset="0"/>
              </a:rPr>
              <a:t> toward new communities</a:t>
            </a:r>
          </a:p>
          <a:p>
            <a:pPr lvl="1"/>
            <a:r>
              <a:rPr lang="en-GB" altLang="ja-JP" sz="1800" dirty="0" smtClean="0">
                <a:ea typeface="ＭＳ Ｐゴシック" charset="-128"/>
                <a:cs typeface="Arial" charset="0"/>
              </a:rPr>
              <a:t>Growing connection with robotics research core</a:t>
            </a:r>
          </a:p>
          <a:p>
            <a:pPr lvl="1"/>
            <a:endParaRPr lang="en-GB" altLang="ja-JP" sz="1800" i="1" dirty="0" smtClean="0">
              <a:ea typeface="ＭＳ Ｐゴシック" charset="-128"/>
              <a:cs typeface="Arial" charset="0"/>
            </a:endParaRPr>
          </a:p>
          <a:p>
            <a:pPr lvl="1" eaLnBrk="1" hangingPunct="1">
              <a:spcBef>
                <a:spcPct val="0"/>
              </a:spcBef>
              <a:buFont typeface="Wingdings" pitchFamily="2" charset="2"/>
              <a:buNone/>
            </a:pPr>
            <a:endParaRPr lang="it-IT" sz="1800" b="1" dirty="0" smtClean="0">
              <a:solidFill>
                <a:srgbClr val="000080"/>
              </a:solidFill>
            </a:endParaRPr>
          </a:p>
          <a:p>
            <a:pPr lvl="1" eaLnBrk="1" hangingPunct="1">
              <a:spcBef>
                <a:spcPct val="0"/>
              </a:spcBef>
              <a:buFont typeface="Wingdings" pitchFamily="2" charset="2"/>
              <a:buNone/>
            </a:pPr>
            <a:endParaRPr lang="it-IT" sz="1800" b="1" dirty="0" smtClean="0">
              <a:solidFill>
                <a:srgbClr val="000080"/>
              </a:solidFill>
            </a:endParaRP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1520825" y="871538"/>
            <a:ext cx="75580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u="none" dirty="0"/>
              <a:t>Robots Moving Closer to Humans              </a:t>
            </a:r>
            <a:fld id="{1213BD5D-6292-4564-AFEF-4489EA053BBE}" type="slidenum">
              <a:rPr lang="en-US" u="none" smtClean="0"/>
              <a:pPr/>
              <a:t>20</a:t>
            </a:fld>
            <a:r>
              <a:rPr lang="en-US" u="none" dirty="0" smtClean="0"/>
              <a:t>/25</a:t>
            </a:r>
            <a:endParaRPr lang="en-US" u="none" dirty="0"/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2544763"/>
            <a:ext cx="3286125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489450" y="1363663"/>
            <a:ext cx="4630738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GB" altLang="ja-JP" sz="2000" u="none">
                <a:solidFill>
                  <a:srgbClr val="0060FF"/>
                </a:solidFill>
                <a:ea typeface="ＭＳ Ｐゴシック" charset="-128"/>
                <a:cs typeface="Arial" charset="0"/>
              </a:rPr>
              <a:t>Roboethics</a:t>
            </a:r>
          </a:p>
          <a:p>
            <a:pPr algn="ctr" eaLnBrk="1" hangingPunct="1">
              <a:spcBef>
                <a:spcPts val="475"/>
              </a:spcBef>
            </a:pPr>
            <a:r>
              <a:rPr lang="en-US" sz="1800" u="none">
                <a:solidFill>
                  <a:schemeClr val="tx1"/>
                </a:solidFill>
                <a:ea typeface="ＭＳ Ｐゴシック" charset="-128"/>
                <a:cs typeface="Arial" charset="0"/>
              </a:rPr>
              <a:t>Human-centered ethics guiding design, construction and use of robots</a:t>
            </a:r>
          </a:p>
        </p:txBody>
      </p:sp>
      <p:sp>
        <p:nvSpPr>
          <p:cNvPr id="13" name="Rectangle 12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23010" y="6521450"/>
            <a:ext cx="8907463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i="1" u="none" dirty="0">
                <a:solidFill>
                  <a:srgbClr val="5F5F5F"/>
                </a:solidFill>
              </a:rPr>
              <a:t>I</a:t>
            </a:r>
            <a:r>
              <a:rPr lang="en-US" i="1" u="none" dirty="0" smtClean="0">
                <a:solidFill>
                  <a:srgbClr val="5F5F5F"/>
                </a:solidFill>
              </a:rPr>
              <a:t>EEE RAS Distinguished Ambassador Seminar		                                            Cairo, Egypt • 2 January 2013</a:t>
            </a:r>
          </a:p>
        </p:txBody>
      </p:sp>
    </p:spTree>
    <p:extLst>
      <p:ext uri="{BB962C8B-B14F-4D97-AF65-F5344CB8AC3E}">
        <p14:creationId xmlns:p14="http://schemas.microsoft.com/office/powerpoint/2010/main" val="73822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Dream or Reality?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dirty="0" err="1" smtClean="0"/>
              <a:t>Foreseen</a:t>
            </a:r>
            <a:r>
              <a:rPr lang="it-IT" dirty="0" smtClean="0"/>
              <a:t> scenario</a:t>
            </a:r>
          </a:p>
          <a:p>
            <a:pPr lvl="1" eaLnBrk="1" hangingPunct="1"/>
            <a:r>
              <a:rPr lang="it-IT" sz="1800" dirty="0" err="1" smtClean="0"/>
              <a:t>Robots</a:t>
            </a:r>
            <a:r>
              <a:rPr lang="it-IT" sz="1800" dirty="0" smtClean="0"/>
              <a:t> “</a:t>
            </a:r>
            <a:r>
              <a:rPr lang="it-IT" sz="1800" dirty="0" err="1" smtClean="0"/>
              <a:t>disappear</a:t>
            </a:r>
            <a:r>
              <a:rPr lang="it-IT" sz="1800" dirty="0" smtClean="0"/>
              <a:t>”</a:t>
            </a:r>
          </a:p>
          <a:p>
            <a:pPr lvl="1" eaLnBrk="1" hangingPunct="1"/>
            <a:r>
              <a:rPr lang="it-IT" sz="1800" dirty="0" err="1" smtClean="0"/>
              <a:t>Robotics</a:t>
            </a:r>
            <a:r>
              <a:rPr lang="it-IT" sz="1800" dirty="0" smtClean="0"/>
              <a:t> </a:t>
            </a:r>
            <a:r>
              <a:rPr lang="it-IT" sz="1800" dirty="0" err="1" smtClean="0"/>
              <a:t>technology</a:t>
            </a:r>
            <a:r>
              <a:rPr lang="it-IT" sz="1800" dirty="0" smtClean="0"/>
              <a:t> </a:t>
            </a:r>
            <a:r>
              <a:rPr lang="it-IT" sz="1800" dirty="0" err="1" smtClean="0"/>
              <a:t>becomes</a:t>
            </a:r>
            <a:endParaRPr lang="it-IT" sz="1800" dirty="0" smtClean="0"/>
          </a:p>
          <a:p>
            <a:pPr lvl="1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it-IT" sz="1800" dirty="0" smtClean="0"/>
              <a:t>	</a:t>
            </a:r>
            <a:r>
              <a:rPr lang="it-IT" sz="1800" b="1" dirty="0" err="1" smtClean="0">
                <a:solidFill>
                  <a:srgbClr val="0060FF"/>
                </a:solidFill>
              </a:rPr>
              <a:t>ubiquitous</a:t>
            </a:r>
            <a:r>
              <a:rPr lang="it-IT" sz="1800" dirty="0" smtClean="0"/>
              <a:t>, </a:t>
            </a:r>
            <a:r>
              <a:rPr lang="it-IT" sz="1800" dirty="0" err="1" smtClean="0"/>
              <a:t>distributed</a:t>
            </a:r>
            <a:r>
              <a:rPr lang="it-IT" sz="1800" dirty="0" smtClean="0"/>
              <a:t> and/or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it-IT" sz="1800" dirty="0" smtClean="0"/>
              <a:t>	“</a:t>
            </a:r>
            <a:r>
              <a:rPr lang="it-IT" sz="1800" dirty="0" err="1" smtClean="0"/>
              <a:t>embedded</a:t>
            </a:r>
            <a:r>
              <a:rPr lang="it-IT" sz="1800" dirty="0" smtClean="0"/>
              <a:t>” </a:t>
            </a:r>
            <a:r>
              <a:rPr lang="it-IT" sz="1800" dirty="0" err="1" smtClean="0"/>
              <a:t>into</a:t>
            </a:r>
            <a:r>
              <a:rPr lang="it-IT" sz="1800" dirty="0" smtClean="0"/>
              <a:t> </a:t>
            </a:r>
            <a:r>
              <a:rPr lang="it-IT" sz="1800" dirty="0" err="1" smtClean="0"/>
              <a:t>smart</a:t>
            </a:r>
            <a:endParaRPr lang="it-IT" sz="1800" dirty="0" smtClean="0"/>
          </a:p>
          <a:p>
            <a:pPr lvl="1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it-IT" sz="1800" dirty="0" smtClean="0"/>
              <a:t>	</a:t>
            </a:r>
            <a:r>
              <a:rPr lang="it-IT" sz="1800" dirty="0" err="1" smtClean="0"/>
              <a:t>environments</a:t>
            </a:r>
            <a:r>
              <a:rPr lang="it-IT" sz="1800" dirty="0" smtClean="0"/>
              <a:t> and </a:t>
            </a:r>
            <a:r>
              <a:rPr lang="it-IT" sz="1800" dirty="0" err="1" smtClean="0"/>
              <a:t>thinking</a:t>
            </a:r>
            <a:r>
              <a:rPr lang="it-IT" sz="1800" dirty="0" smtClean="0"/>
              <a:t> </a:t>
            </a:r>
            <a:r>
              <a:rPr lang="it-IT" sz="1800" dirty="0" err="1" smtClean="0"/>
              <a:t>things</a:t>
            </a:r>
            <a:r>
              <a:rPr lang="it-IT" sz="1800" dirty="0" smtClean="0"/>
              <a:t> …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it-IT" sz="1800" dirty="0" smtClean="0"/>
              <a:t>	just </a:t>
            </a:r>
            <a:r>
              <a:rPr lang="it-IT" sz="1800" dirty="0" err="1" smtClean="0"/>
              <a:t>like</a:t>
            </a:r>
            <a:r>
              <a:rPr lang="it-IT" sz="1800" dirty="0" smtClean="0"/>
              <a:t> </a:t>
            </a:r>
            <a:r>
              <a:rPr lang="it-IT" sz="1800" dirty="0" err="1" smtClean="0"/>
              <a:t>computers</a:t>
            </a:r>
            <a:r>
              <a:rPr lang="it-IT" sz="1800" dirty="0" smtClean="0"/>
              <a:t> </a:t>
            </a:r>
            <a:r>
              <a:rPr lang="it-IT" sz="1800" dirty="0" err="1" smtClean="0"/>
              <a:t>which</a:t>
            </a:r>
            <a:r>
              <a:rPr lang="it-IT" sz="1800" dirty="0" smtClean="0"/>
              <a:t> </a:t>
            </a:r>
            <a:r>
              <a:rPr lang="it-IT" sz="1800" dirty="0" err="1" smtClean="0"/>
              <a:t>have</a:t>
            </a:r>
            <a:endParaRPr lang="it-IT" sz="1800" dirty="0" smtClean="0"/>
          </a:p>
          <a:p>
            <a:pPr lvl="1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it-IT" sz="1800" dirty="0" smtClean="0"/>
              <a:t>	</a:t>
            </a:r>
            <a:r>
              <a:rPr lang="it-IT" sz="1800" dirty="0" err="1" smtClean="0"/>
              <a:t>become</a:t>
            </a:r>
            <a:r>
              <a:rPr lang="it-IT" sz="1800" dirty="0" smtClean="0"/>
              <a:t> more and more pervasive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None/>
            </a:pPr>
            <a:endParaRPr lang="it-IT" sz="1800" dirty="0" smtClean="0"/>
          </a:p>
          <a:p>
            <a:pPr lvl="1" eaLnBrk="1" hangingPunct="1">
              <a:spcBef>
                <a:spcPct val="0"/>
              </a:spcBef>
              <a:buFont typeface="Wingdings" pitchFamily="2" charset="2"/>
              <a:buNone/>
            </a:pPr>
            <a:endParaRPr lang="it-IT" sz="1600" dirty="0" smtClean="0"/>
          </a:p>
          <a:p>
            <a:pPr lvl="1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it-IT" sz="1600" dirty="0" smtClean="0"/>
              <a:t>			</a:t>
            </a:r>
            <a:endParaRPr lang="it-IT" sz="1800" b="1" dirty="0" smtClean="0">
              <a:solidFill>
                <a:srgbClr val="000080"/>
              </a:solidFill>
            </a:endParaRPr>
          </a:p>
          <a:p>
            <a:pPr lvl="1" eaLnBrk="1" hangingPunct="1">
              <a:spcBef>
                <a:spcPct val="0"/>
              </a:spcBef>
              <a:buFont typeface="Wingdings" pitchFamily="2" charset="2"/>
              <a:buNone/>
            </a:pPr>
            <a:endParaRPr lang="it-IT" sz="1800" b="1" dirty="0" smtClean="0">
              <a:solidFill>
                <a:srgbClr val="000080"/>
              </a:solidFill>
            </a:endParaRPr>
          </a:p>
        </p:txBody>
      </p:sp>
      <p:pic>
        <p:nvPicPr>
          <p:cNvPr id="30724" name="Picture 4" descr="ubiquitous_m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1547813"/>
            <a:ext cx="380206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7"/>
          <p:cNvSpPr>
            <a:spLocks noChangeArrowheads="1"/>
          </p:cNvSpPr>
          <p:nvPr/>
        </p:nvSpPr>
        <p:spPr bwMode="auto">
          <a:xfrm>
            <a:off x="1520825" y="871538"/>
            <a:ext cx="75580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u="none" dirty="0"/>
              <a:t>Robots Moving Closer to Humans              </a:t>
            </a:r>
            <a:fld id="{E0546774-367D-4140-9F33-D2632B1D0469}" type="slidenum">
              <a:rPr lang="en-US" u="none" smtClean="0"/>
              <a:pPr/>
              <a:t>21</a:t>
            </a:fld>
            <a:r>
              <a:rPr lang="en-US" u="none" dirty="0" smtClean="0"/>
              <a:t>/25</a:t>
            </a:r>
            <a:endParaRPr lang="en-US" u="none" dirty="0"/>
          </a:p>
        </p:txBody>
      </p:sp>
      <p:sp>
        <p:nvSpPr>
          <p:cNvPr id="8" name="Rectangle 12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23010" y="6521450"/>
            <a:ext cx="8907463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i="1" u="none" dirty="0">
                <a:solidFill>
                  <a:srgbClr val="5F5F5F"/>
                </a:solidFill>
              </a:rPr>
              <a:t>I</a:t>
            </a:r>
            <a:r>
              <a:rPr lang="en-US" i="1" u="none" dirty="0" smtClean="0">
                <a:solidFill>
                  <a:srgbClr val="5F5F5F"/>
                </a:solidFill>
              </a:rPr>
              <a:t>EEE RAS Distinguished Ambassador Seminar		                                            Cairo, Egypt • 2 January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Springer Handbook of Robotics</a:t>
            </a:r>
            <a:endParaRPr lang="it-IT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9063" y="1670050"/>
            <a:ext cx="4376737" cy="5002213"/>
          </a:xfrm>
        </p:spPr>
        <p:txBody>
          <a:bodyPr/>
          <a:lstStyle/>
          <a:p>
            <a:endParaRPr lang="en-US" sz="1800" smtClean="0">
              <a:solidFill>
                <a:srgbClr val="0060FF"/>
              </a:solidFill>
            </a:endParaRPr>
          </a:p>
          <a:p>
            <a:endParaRPr lang="en-US" altLang="ja-JP" sz="1800" smtClean="0">
              <a:solidFill>
                <a:srgbClr val="0060FF"/>
              </a:solidFill>
              <a:ea typeface="ＭＳ Ｐゴシック" charset="-128"/>
            </a:endParaRPr>
          </a:p>
          <a:p>
            <a:endParaRPr lang="en-US" sz="1800" smtClean="0"/>
          </a:p>
        </p:txBody>
      </p:sp>
      <p:sp>
        <p:nvSpPr>
          <p:cNvPr id="31748" name="Rectangle 34"/>
          <p:cNvSpPr>
            <a:spLocks noChangeArrowheads="1"/>
          </p:cNvSpPr>
          <p:nvPr/>
        </p:nvSpPr>
        <p:spPr bwMode="auto">
          <a:xfrm>
            <a:off x="1520825" y="871538"/>
            <a:ext cx="75580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u="none" dirty="0"/>
              <a:t>Robots Moving Closer to Humans              </a:t>
            </a:r>
            <a:fld id="{4DBC41B1-10DC-479F-A9DD-E38923BC6054}" type="slidenum">
              <a:rPr lang="en-US" u="none" smtClean="0"/>
              <a:pPr/>
              <a:t>22</a:t>
            </a:fld>
            <a:r>
              <a:rPr lang="en-US" u="none" dirty="0" smtClean="0"/>
              <a:t>/25</a:t>
            </a:r>
            <a:endParaRPr lang="en-US" u="none" dirty="0"/>
          </a:p>
        </p:txBody>
      </p:sp>
      <p:pic>
        <p:nvPicPr>
          <p:cNvPr id="36" name="Picture 35" descr="pro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2533650"/>
            <a:ext cx="5708650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Box 66"/>
          <p:cNvSpPr txBox="1">
            <a:spLocks noChangeArrowheads="1"/>
          </p:cNvSpPr>
          <p:nvPr/>
        </p:nvSpPr>
        <p:spPr bwMode="auto">
          <a:xfrm>
            <a:off x="1892300" y="1273175"/>
            <a:ext cx="5429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sz="2400" u="none">
                <a:solidFill>
                  <a:schemeClr val="tx1"/>
                </a:solidFill>
              </a:rPr>
              <a:t>B. Siciliano &amp; O. Khatib (Editors)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-34925" y="1820863"/>
            <a:ext cx="91440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marL="0" lvl="1" algn="ctr" eaLnBrk="1" hangingPunct="1">
              <a:buClr>
                <a:srgbClr val="0060FF"/>
              </a:buClr>
              <a:buSzPct val="55000"/>
            </a:pPr>
            <a:r>
              <a:rPr lang="en-US" sz="2000" u="none">
                <a:solidFill>
                  <a:srgbClr val="0060FF"/>
                </a:solidFill>
              </a:rPr>
              <a:t>PROSE Awards for Excellence in Physical Sciences &amp; Mathematics + Engineering &amp; Technology (February 2009)</a:t>
            </a:r>
          </a:p>
          <a:p>
            <a:pPr eaLnBrk="1" hangingPunct="1"/>
            <a:endParaRPr lang="en-US" u="none">
              <a:solidFill>
                <a:srgbClr val="0060FF"/>
              </a:solidFill>
            </a:endParaRPr>
          </a:p>
        </p:txBody>
      </p:sp>
      <p:sp>
        <p:nvSpPr>
          <p:cNvPr id="68" name="AutoShape 4"/>
          <p:cNvSpPr>
            <a:spLocks noChangeArrowheads="1"/>
          </p:cNvSpPr>
          <p:nvPr/>
        </p:nvSpPr>
        <p:spPr bwMode="auto">
          <a:xfrm>
            <a:off x="287338" y="1755775"/>
            <a:ext cx="2016125" cy="1331913"/>
          </a:xfrm>
          <a:prstGeom prst="roundRect">
            <a:avLst>
              <a:gd name="adj" fmla="val 16667"/>
            </a:avLst>
          </a:prstGeom>
          <a:solidFill>
            <a:srgbClr val="0021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marL="342900" indent="-342900" algn="ctr" eaLnBrk="0" hangingPunct="0">
              <a:lnSpc>
                <a:spcPct val="90000"/>
              </a:lnSpc>
            </a:pPr>
            <a:r>
              <a:rPr lang="en-US" sz="1400" u="none">
                <a:solidFill>
                  <a:schemeClr val="bg1"/>
                </a:solidFill>
              </a:rPr>
              <a:t>Robotics</a:t>
            </a:r>
          </a:p>
          <a:p>
            <a:pPr marL="342900" indent="-342900" algn="ctr" eaLnBrk="0" hangingPunct="0">
              <a:lnSpc>
                <a:spcPct val="90000"/>
              </a:lnSpc>
            </a:pPr>
            <a:r>
              <a:rPr lang="en-US" sz="1400" u="none">
                <a:solidFill>
                  <a:schemeClr val="bg1"/>
                </a:solidFill>
              </a:rPr>
              <a:t>Foundations</a:t>
            </a:r>
          </a:p>
          <a:p>
            <a:pPr marL="342900" indent="-342900" algn="ctr" eaLnBrk="0" hangingPunct="0">
              <a:lnSpc>
                <a:spcPct val="90000"/>
              </a:lnSpc>
            </a:pPr>
            <a:r>
              <a:rPr lang="en-US" sz="1400" u="none">
                <a:solidFill>
                  <a:schemeClr val="bg1"/>
                </a:solidFill>
              </a:rPr>
              <a:t>(D. Orin)</a:t>
            </a:r>
          </a:p>
        </p:txBody>
      </p:sp>
      <p:sp>
        <p:nvSpPr>
          <p:cNvPr id="69" name="AutoShape 5"/>
          <p:cNvSpPr>
            <a:spLocks noChangeArrowheads="1"/>
          </p:cNvSpPr>
          <p:nvPr/>
        </p:nvSpPr>
        <p:spPr bwMode="auto">
          <a:xfrm>
            <a:off x="280988" y="3411538"/>
            <a:ext cx="2016125" cy="1331912"/>
          </a:xfrm>
          <a:prstGeom prst="roundRect">
            <a:avLst>
              <a:gd name="adj" fmla="val 16667"/>
            </a:avLst>
          </a:prstGeom>
          <a:solidFill>
            <a:srgbClr val="0021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marL="342900" indent="-342900" algn="ctr" eaLnBrk="0" hangingPunct="0">
              <a:lnSpc>
                <a:spcPct val="90000"/>
              </a:lnSpc>
            </a:pPr>
            <a:r>
              <a:rPr lang="en-US" sz="1400" u="none">
                <a:solidFill>
                  <a:schemeClr val="bg1"/>
                </a:solidFill>
              </a:rPr>
              <a:t>Robot</a:t>
            </a:r>
          </a:p>
          <a:p>
            <a:pPr marL="342900" indent="-342900" algn="ctr" eaLnBrk="0" hangingPunct="0">
              <a:lnSpc>
                <a:spcPct val="90000"/>
              </a:lnSpc>
            </a:pPr>
            <a:r>
              <a:rPr lang="en-US" sz="1400" u="none">
                <a:solidFill>
                  <a:schemeClr val="bg1"/>
                </a:solidFill>
              </a:rPr>
              <a:t>Structures</a:t>
            </a:r>
          </a:p>
          <a:p>
            <a:pPr marL="342900" indent="-342900" algn="ctr" eaLnBrk="0" hangingPunct="0">
              <a:lnSpc>
                <a:spcPct val="90000"/>
              </a:lnSpc>
            </a:pPr>
            <a:r>
              <a:rPr lang="en-US" sz="1400" u="none">
                <a:solidFill>
                  <a:schemeClr val="bg1"/>
                </a:solidFill>
              </a:rPr>
              <a:t>(F. Park)</a:t>
            </a:r>
          </a:p>
        </p:txBody>
      </p:sp>
      <p:sp>
        <p:nvSpPr>
          <p:cNvPr id="70" name="AutoShape 6"/>
          <p:cNvSpPr>
            <a:spLocks noChangeArrowheads="1"/>
          </p:cNvSpPr>
          <p:nvPr/>
        </p:nvSpPr>
        <p:spPr bwMode="auto">
          <a:xfrm>
            <a:off x="2463800" y="3409950"/>
            <a:ext cx="2016125" cy="1331913"/>
          </a:xfrm>
          <a:prstGeom prst="roundRect">
            <a:avLst>
              <a:gd name="adj" fmla="val 16667"/>
            </a:avLst>
          </a:prstGeom>
          <a:solidFill>
            <a:srgbClr val="0021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marL="342900" indent="-342900" algn="ctr" eaLnBrk="0" hangingPunct="0">
              <a:lnSpc>
                <a:spcPct val="90000"/>
              </a:lnSpc>
            </a:pPr>
            <a:r>
              <a:rPr lang="en-US" sz="1400" u="none">
                <a:solidFill>
                  <a:schemeClr val="bg1"/>
                </a:solidFill>
              </a:rPr>
              <a:t>Sensing and</a:t>
            </a:r>
          </a:p>
          <a:p>
            <a:pPr marL="342900" indent="-342900" algn="ctr" eaLnBrk="0" hangingPunct="0">
              <a:lnSpc>
                <a:spcPct val="90000"/>
              </a:lnSpc>
            </a:pPr>
            <a:r>
              <a:rPr lang="en-US" sz="1400" u="none">
                <a:solidFill>
                  <a:schemeClr val="bg1"/>
                </a:solidFill>
              </a:rPr>
              <a:t>Perception</a:t>
            </a:r>
          </a:p>
          <a:p>
            <a:pPr marL="342900" indent="-342900" algn="ctr" eaLnBrk="0" hangingPunct="0">
              <a:lnSpc>
                <a:spcPct val="90000"/>
              </a:lnSpc>
            </a:pPr>
            <a:r>
              <a:rPr lang="en-US" sz="1400" u="none">
                <a:solidFill>
                  <a:schemeClr val="bg1"/>
                </a:solidFill>
              </a:rPr>
              <a:t>(H. Christensen)</a:t>
            </a:r>
          </a:p>
        </p:txBody>
      </p:sp>
      <p:sp>
        <p:nvSpPr>
          <p:cNvPr id="71" name="AutoShape 7"/>
          <p:cNvSpPr>
            <a:spLocks noChangeArrowheads="1"/>
          </p:cNvSpPr>
          <p:nvPr/>
        </p:nvSpPr>
        <p:spPr bwMode="auto">
          <a:xfrm>
            <a:off x="4657725" y="3409950"/>
            <a:ext cx="2016125" cy="1331913"/>
          </a:xfrm>
          <a:prstGeom prst="roundRect">
            <a:avLst>
              <a:gd name="adj" fmla="val 16667"/>
            </a:avLst>
          </a:prstGeom>
          <a:solidFill>
            <a:srgbClr val="0021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marL="342900" indent="-342900" algn="ctr" eaLnBrk="0" hangingPunct="0">
              <a:lnSpc>
                <a:spcPct val="90000"/>
              </a:lnSpc>
            </a:pPr>
            <a:r>
              <a:rPr lang="en-US" sz="1400" u="none">
                <a:solidFill>
                  <a:schemeClr val="bg1"/>
                </a:solidFill>
              </a:rPr>
              <a:t>Manipulation and</a:t>
            </a:r>
          </a:p>
          <a:p>
            <a:pPr marL="342900" indent="-342900" algn="ctr" eaLnBrk="0" hangingPunct="0">
              <a:lnSpc>
                <a:spcPct val="90000"/>
              </a:lnSpc>
            </a:pPr>
            <a:r>
              <a:rPr lang="en-US" sz="1400" u="none">
                <a:solidFill>
                  <a:schemeClr val="bg1"/>
                </a:solidFill>
              </a:rPr>
              <a:t>Interfaces</a:t>
            </a:r>
          </a:p>
          <a:p>
            <a:pPr marL="342900" indent="-342900" algn="ctr" eaLnBrk="0" hangingPunct="0">
              <a:lnSpc>
                <a:spcPct val="90000"/>
              </a:lnSpc>
            </a:pPr>
            <a:r>
              <a:rPr lang="en-US" sz="1400" u="none">
                <a:solidFill>
                  <a:schemeClr val="bg1"/>
                </a:solidFill>
              </a:rPr>
              <a:t>(M. Kaneko)</a:t>
            </a:r>
          </a:p>
        </p:txBody>
      </p:sp>
      <p:sp>
        <p:nvSpPr>
          <p:cNvPr id="72" name="AutoShape 8"/>
          <p:cNvSpPr>
            <a:spLocks noChangeArrowheads="1"/>
          </p:cNvSpPr>
          <p:nvPr/>
        </p:nvSpPr>
        <p:spPr bwMode="auto">
          <a:xfrm>
            <a:off x="6840538" y="3409950"/>
            <a:ext cx="2016125" cy="1331913"/>
          </a:xfrm>
          <a:prstGeom prst="roundRect">
            <a:avLst>
              <a:gd name="adj" fmla="val 16667"/>
            </a:avLst>
          </a:prstGeom>
          <a:solidFill>
            <a:srgbClr val="0021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rIns="36000" anchor="ctr" anchorCtr="1"/>
          <a:lstStyle/>
          <a:p>
            <a:pPr marL="342900" indent="-342900" algn="ctr" eaLnBrk="0" hangingPunct="0">
              <a:lnSpc>
                <a:spcPct val="90000"/>
              </a:lnSpc>
            </a:pPr>
            <a:r>
              <a:rPr lang="en-US" sz="1400" u="none">
                <a:solidFill>
                  <a:schemeClr val="bg1"/>
                </a:solidFill>
              </a:rPr>
              <a:t>Mobile and</a:t>
            </a:r>
          </a:p>
          <a:p>
            <a:pPr marL="342900" indent="-342900" algn="ctr" eaLnBrk="0" hangingPunct="0">
              <a:lnSpc>
                <a:spcPct val="90000"/>
              </a:lnSpc>
            </a:pPr>
            <a:r>
              <a:rPr lang="en-US" sz="1400" u="none">
                <a:solidFill>
                  <a:schemeClr val="bg1"/>
                </a:solidFill>
              </a:rPr>
              <a:t>Distributed Robotics</a:t>
            </a:r>
          </a:p>
          <a:p>
            <a:pPr marL="342900" indent="-342900" algn="ctr" eaLnBrk="0" hangingPunct="0">
              <a:lnSpc>
                <a:spcPct val="90000"/>
              </a:lnSpc>
            </a:pPr>
            <a:r>
              <a:rPr lang="en-US" sz="1400" u="none">
                <a:solidFill>
                  <a:schemeClr val="bg1"/>
                </a:solidFill>
              </a:rPr>
              <a:t>(R. Chatila)</a:t>
            </a:r>
          </a:p>
        </p:txBody>
      </p:sp>
      <p:sp>
        <p:nvSpPr>
          <p:cNvPr id="73" name="AutoShape 9"/>
          <p:cNvSpPr>
            <a:spLocks noChangeArrowheads="1"/>
          </p:cNvSpPr>
          <p:nvPr/>
        </p:nvSpPr>
        <p:spPr bwMode="auto">
          <a:xfrm>
            <a:off x="276225" y="5067300"/>
            <a:ext cx="2016125" cy="1331913"/>
          </a:xfrm>
          <a:prstGeom prst="roundRect">
            <a:avLst>
              <a:gd name="adj" fmla="val 16667"/>
            </a:avLst>
          </a:prstGeom>
          <a:solidFill>
            <a:srgbClr val="0021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6800" rIns="46800" anchor="ctr" anchorCtr="1"/>
          <a:lstStyle/>
          <a:p>
            <a:pPr marL="342900" indent="-342900" algn="ctr" eaLnBrk="0" hangingPunct="0">
              <a:lnSpc>
                <a:spcPct val="90000"/>
              </a:lnSpc>
            </a:pPr>
            <a:r>
              <a:rPr lang="en-US" sz="1400" u="none">
                <a:solidFill>
                  <a:schemeClr val="bg1"/>
                </a:solidFill>
              </a:rPr>
              <a:t>Field and</a:t>
            </a:r>
          </a:p>
          <a:p>
            <a:pPr marL="342900" indent="-342900" algn="ctr" eaLnBrk="0" hangingPunct="0">
              <a:lnSpc>
                <a:spcPct val="90000"/>
              </a:lnSpc>
            </a:pPr>
            <a:r>
              <a:rPr lang="en-US" sz="1400" u="none">
                <a:solidFill>
                  <a:schemeClr val="bg1"/>
                </a:solidFill>
              </a:rPr>
              <a:t>Service Robotics</a:t>
            </a:r>
          </a:p>
          <a:p>
            <a:pPr marL="342900" indent="-342900" algn="ctr" eaLnBrk="0" hangingPunct="0">
              <a:lnSpc>
                <a:spcPct val="90000"/>
              </a:lnSpc>
            </a:pPr>
            <a:r>
              <a:rPr lang="en-US" sz="1400" u="none">
                <a:solidFill>
                  <a:schemeClr val="bg1"/>
                </a:solidFill>
              </a:rPr>
              <a:t>(A. Zelinsky)</a:t>
            </a:r>
          </a:p>
        </p:txBody>
      </p:sp>
      <p:sp>
        <p:nvSpPr>
          <p:cNvPr id="74" name="AutoShape 10"/>
          <p:cNvSpPr>
            <a:spLocks noChangeArrowheads="1"/>
          </p:cNvSpPr>
          <p:nvPr/>
        </p:nvSpPr>
        <p:spPr bwMode="auto">
          <a:xfrm>
            <a:off x="2470150" y="5067300"/>
            <a:ext cx="2016125" cy="1331913"/>
          </a:xfrm>
          <a:prstGeom prst="roundRect">
            <a:avLst>
              <a:gd name="adj" fmla="val 16667"/>
            </a:avLst>
          </a:prstGeom>
          <a:solidFill>
            <a:srgbClr val="0021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marL="342900" indent="-342900" algn="ctr" eaLnBrk="0" hangingPunct="0">
              <a:lnSpc>
                <a:spcPct val="90000"/>
              </a:lnSpc>
            </a:pPr>
            <a:r>
              <a:rPr lang="en-US" sz="1400" u="none">
                <a:solidFill>
                  <a:schemeClr val="bg1"/>
                </a:solidFill>
              </a:rPr>
              <a:t>Human-Centered</a:t>
            </a:r>
          </a:p>
          <a:p>
            <a:pPr marL="342900" indent="-342900" algn="ctr" eaLnBrk="0" hangingPunct="0">
              <a:lnSpc>
                <a:spcPct val="90000"/>
              </a:lnSpc>
            </a:pPr>
            <a:r>
              <a:rPr lang="en-US" sz="1400" u="none">
                <a:solidFill>
                  <a:schemeClr val="bg1"/>
                </a:solidFill>
              </a:rPr>
              <a:t>and Life-Like</a:t>
            </a:r>
          </a:p>
          <a:p>
            <a:pPr marL="342900" indent="-342900" algn="ctr" eaLnBrk="0" hangingPunct="0">
              <a:lnSpc>
                <a:spcPct val="90000"/>
              </a:lnSpc>
            </a:pPr>
            <a:r>
              <a:rPr lang="en-US" sz="1400" u="none">
                <a:solidFill>
                  <a:schemeClr val="bg1"/>
                </a:solidFill>
              </a:rPr>
              <a:t>Robotics</a:t>
            </a:r>
          </a:p>
          <a:p>
            <a:pPr marL="342900" indent="-342900" algn="ctr" eaLnBrk="0" hangingPunct="0">
              <a:lnSpc>
                <a:spcPct val="90000"/>
              </a:lnSpc>
            </a:pPr>
            <a:r>
              <a:rPr lang="en-US" sz="1400" u="none">
                <a:solidFill>
                  <a:schemeClr val="bg1"/>
                </a:solidFill>
              </a:rPr>
              <a:t>(Rus)</a:t>
            </a:r>
          </a:p>
        </p:txBody>
      </p:sp>
      <p:sp>
        <p:nvSpPr>
          <p:cNvPr id="75" name="Line 11"/>
          <p:cNvSpPr>
            <a:spLocks noChangeShapeType="1"/>
          </p:cNvSpPr>
          <p:nvPr/>
        </p:nvSpPr>
        <p:spPr bwMode="auto">
          <a:xfrm>
            <a:off x="250825" y="3260725"/>
            <a:ext cx="8637588" cy="0"/>
          </a:xfrm>
          <a:prstGeom prst="line">
            <a:avLst/>
          </a:prstGeom>
          <a:noFill/>
          <a:ln w="38100">
            <a:solidFill>
              <a:srgbClr val="006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76" name="Line 12"/>
          <p:cNvSpPr>
            <a:spLocks noChangeShapeType="1"/>
          </p:cNvSpPr>
          <p:nvPr/>
        </p:nvSpPr>
        <p:spPr bwMode="auto">
          <a:xfrm>
            <a:off x="244475" y="4899025"/>
            <a:ext cx="8637588" cy="0"/>
          </a:xfrm>
          <a:prstGeom prst="line">
            <a:avLst/>
          </a:prstGeom>
          <a:noFill/>
          <a:ln w="38100">
            <a:solidFill>
              <a:srgbClr val="006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77" name="AutoShape 13"/>
          <p:cNvSpPr>
            <a:spLocks noChangeArrowheads="1"/>
          </p:cNvSpPr>
          <p:nvPr/>
        </p:nvSpPr>
        <p:spPr bwMode="auto">
          <a:xfrm>
            <a:off x="2468563" y="5067300"/>
            <a:ext cx="323850" cy="2159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000" tIns="18000" rIns="18000" bIns="18000" anchor="ctr" anchorCtr="1"/>
          <a:lstStyle/>
          <a:p>
            <a:pPr marL="342900" indent="-342900" algn="l" eaLnBrk="0" hangingPunct="0">
              <a:lnSpc>
                <a:spcPct val="90000"/>
              </a:lnSpc>
            </a:pPr>
            <a:r>
              <a:rPr lang="en-US" u="none">
                <a:solidFill>
                  <a:schemeClr val="bg1"/>
                </a:solidFill>
              </a:rPr>
              <a:t>VII</a:t>
            </a:r>
          </a:p>
        </p:txBody>
      </p:sp>
      <p:sp>
        <p:nvSpPr>
          <p:cNvPr id="78" name="AutoShape 14"/>
          <p:cNvSpPr>
            <a:spLocks noChangeArrowheads="1"/>
          </p:cNvSpPr>
          <p:nvPr/>
        </p:nvSpPr>
        <p:spPr bwMode="auto">
          <a:xfrm>
            <a:off x="2470150" y="5067300"/>
            <a:ext cx="2016125" cy="1331913"/>
          </a:xfrm>
          <a:prstGeom prst="roundRect">
            <a:avLst>
              <a:gd name="adj" fmla="val 16667"/>
            </a:avLst>
          </a:prstGeom>
          <a:solidFill>
            <a:srgbClr val="0021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marL="342900" indent="-342900" algn="ctr" eaLnBrk="0" hangingPunct="0">
              <a:lnSpc>
                <a:spcPct val="90000"/>
              </a:lnSpc>
            </a:pPr>
            <a:r>
              <a:rPr lang="en-US" sz="1400" u="none">
                <a:solidFill>
                  <a:schemeClr val="bg1"/>
                </a:solidFill>
              </a:rPr>
              <a:t>Human-Centered and</a:t>
            </a:r>
          </a:p>
          <a:p>
            <a:pPr marL="342900" indent="-342900" algn="ctr" eaLnBrk="0" hangingPunct="0">
              <a:lnSpc>
                <a:spcPct val="90000"/>
              </a:lnSpc>
            </a:pPr>
            <a:r>
              <a:rPr lang="en-US" sz="1400" u="none">
                <a:solidFill>
                  <a:schemeClr val="bg1"/>
                </a:solidFill>
              </a:rPr>
              <a:t>Life-Like Robotics</a:t>
            </a:r>
          </a:p>
          <a:p>
            <a:pPr marL="342900" indent="-342900" algn="ctr" eaLnBrk="0" hangingPunct="0">
              <a:lnSpc>
                <a:spcPct val="90000"/>
              </a:lnSpc>
            </a:pPr>
            <a:r>
              <a:rPr lang="en-US" sz="1400" u="none">
                <a:solidFill>
                  <a:schemeClr val="bg1"/>
                </a:solidFill>
              </a:rPr>
              <a:t>(D. Rus)</a:t>
            </a:r>
          </a:p>
        </p:txBody>
      </p:sp>
      <p:sp>
        <p:nvSpPr>
          <p:cNvPr id="79" name="AutoShape 15"/>
          <p:cNvSpPr>
            <a:spLocks noChangeArrowheads="1"/>
          </p:cNvSpPr>
          <p:nvPr/>
        </p:nvSpPr>
        <p:spPr bwMode="auto">
          <a:xfrm>
            <a:off x="2468563" y="5067300"/>
            <a:ext cx="323850" cy="215900"/>
          </a:xfrm>
          <a:prstGeom prst="roundRect">
            <a:avLst>
              <a:gd name="adj" fmla="val 16667"/>
            </a:avLst>
          </a:prstGeom>
          <a:solidFill>
            <a:srgbClr val="006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000" tIns="18000" rIns="18000" bIns="18000" anchor="ctr" anchorCtr="1"/>
          <a:lstStyle/>
          <a:p>
            <a:pPr marL="342900" indent="-342900" algn="l" eaLnBrk="0" hangingPunct="0">
              <a:lnSpc>
                <a:spcPct val="90000"/>
              </a:lnSpc>
            </a:pPr>
            <a:r>
              <a:rPr lang="en-US" u="none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80" name="AutoShape 16"/>
          <p:cNvSpPr>
            <a:spLocks noChangeArrowheads="1"/>
          </p:cNvSpPr>
          <p:nvPr/>
        </p:nvSpPr>
        <p:spPr bwMode="auto">
          <a:xfrm>
            <a:off x="1966913" y="6184900"/>
            <a:ext cx="323850" cy="2159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000" tIns="18000" rIns="18000" bIns="18000" anchor="ctr" anchorCtr="1"/>
          <a:lstStyle/>
          <a:p>
            <a:pPr marL="342900" indent="-342900" algn="l" eaLnBrk="0" hangingPunct="0">
              <a:lnSpc>
                <a:spcPct val="90000"/>
              </a:lnSpc>
            </a:pPr>
            <a:r>
              <a:rPr lang="en-US" u="none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81" name="AutoShape 17"/>
          <p:cNvSpPr>
            <a:spLocks noChangeArrowheads="1"/>
          </p:cNvSpPr>
          <p:nvPr/>
        </p:nvSpPr>
        <p:spPr bwMode="auto">
          <a:xfrm>
            <a:off x="276225" y="5067300"/>
            <a:ext cx="323850" cy="215900"/>
          </a:xfrm>
          <a:prstGeom prst="roundRect">
            <a:avLst>
              <a:gd name="adj" fmla="val 16667"/>
            </a:avLst>
          </a:prstGeom>
          <a:solidFill>
            <a:srgbClr val="006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000" tIns="18000" rIns="18000" bIns="18000" anchor="ctr" anchorCtr="1"/>
          <a:lstStyle/>
          <a:p>
            <a:pPr marL="342900" indent="-342900" algn="l" eaLnBrk="0" hangingPunct="0">
              <a:lnSpc>
                <a:spcPct val="90000"/>
              </a:lnSpc>
            </a:pPr>
            <a:r>
              <a:rPr lang="en-US" u="none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82" name="AutoShape 18"/>
          <p:cNvSpPr>
            <a:spLocks noChangeArrowheads="1"/>
          </p:cNvSpPr>
          <p:nvPr/>
        </p:nvSpPr>
        <p:spPr bwMode="auto">
          <a:xfrm>
            <a:off x="4162425" y="6184900"/>
            <a:ext cx="323850" cy="2159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000" tIns="18000" rIns="18000" bIns="18000" anchor="ctr" anchorCtr="1"/>
          <a:lstStyle/>
          <a:p>
            <a:pPr marL="342900" indent="-342900" algn="l" eaLnBrk="0" hangingPunct="0">
              <a:lnSpc>
                <a:spcPct val="90000"/>
              </a:lnSpc>
            </a:pPr>
            <a:r>
              <a:rPr lang="en-US" u="none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83" name="AutoShape 19"/>
          <p:cNvSpPr>
            <a:spLocks noChangeArrowheads="1"/>
          </p:cNvSpPr>
          <p:nvPr/>
        </p:nvSpPr>
        <p:spPr bwMode="auto">
          <a:xfrm>
            <a:off x="282575" y="3409950"/>
            <a:ext cx="323850" cy="215900"/>
          </a:xfrm>
          <a:prstGeom prst="roundRect">
            <a:avLst>
              <a:gd name="adj" fmla="val 16667"/>
            </a:avLst>
          </a:prstGeom>
          <a:solidFill>
            <a:srgbClr val="006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000" tIns="18000" rIns="18000" bIns="18000" anchor="ctr" anchorCtr="1"/>
          <a:lstStyle/>
          <a:p>
            <a:pPr marL="342900" indent="-342900" algn="l" eaLnBrk="0" hangingPunct="0">
              <a:lnSpc>
                <a:spcPct val="90000"/>
              </a:lnSpc>
            </a:pPr>
            <a:r>
              <a:rPr lang="en-US" u="none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84" name="AutoShape 20"/>
          <p:cNvSpPr>
            <a:spLocks noChangeArrowheads="1"/>
          </p:cNvSpPr>
          <p:nvPr/>
        </p:nvSpPr>
        <p:spPr bwMode="auto">
          <a:xfrm>
            <a:off x="1973263" y="4527550"/>
            <a:ext cx="323850" cy="2159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000" tIns="18000" rIns="18000" bIns="18000" anchor="ctr" anchorCtr="1"/>
          <a:lstStyle/>
          <a:p>
            <a:pPr marL="342900" indent="-342900" algn="l" eaLnBrk="0" hangingPunct="0">
              <a:lnSpc>
                <a:spcPct val="90000"/>
              </a:lnSpc>
            </a:pPr>
            <a:r>
              <a:rPr lang="en-US" u="none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85" name="AutoShape 21"/>
          <p:cNvSpPr>
            <a:spLocks noChangeArrowheads="1"/>
          </p:cNvSpPr>
          <p:nvPr/>
        </p:nvSpPr>
        <p:spPr bwMode="auto">
          <a:xfrm>
            <a:off x="290513" y="1757363"/>
            <a:ext cx="323850" cy="215900"/>
          </a:xfrm>
          <a:prstGeom prst="roundRect">
            <a:avLst>
              <a:gd name="adj" fmla="val 16667"/>
            </a:avLst>
          </a:prstGeom>
          <a:solidFill>
            <a:srgbClr val="006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000" tIns="18000" rIns="18000" bIns="18000" anchor="ctr" anchorCtr="1"/>
          <a:lstStyle/>
          <a:p>
            <a:pPr marL="342900" indent="-342900" algn="l" eaLnBrk="0" hangingPunct="0">
              <a:lnSpc>
                <a:spcPct val="90000"/>
              </a:lnSpc>
            </a:pPr>
            <a:r>
              <a:rPr lang="en-US" u="none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86" name="AutoShape 22"/>
          <p:cNvSpPr>
            <a:spLocks noChangeArrowheads="1"/>
          </p:cNvSpPr>
          <p:nvPr/>
        </p:nvSpPr>
        <p:spPr bwMode="auto">
          <a:xfrm>
            <a:off x="1978025" y="2873375"/>
            <a:ext cx="323850" cy="2159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000" tIns="18000" rIns="18000" bIns="18000" anchor="ctr" anchorCtr="1"/>
          <a:lstStyle/>
          <a:p>
            <a:pPr marL="342900" indent="-342900" algn="l" eaLnBrk="0" hangingPunct="0">
              <a:lnSpc>
                <a:spcPct val="90000"/>
              </a:lnSpc>
            </a:pPr>
            <a:r>
              <a:rPr lang="en-US" u="none">
                <a:solidFill>
                  <a:srgbClr val="FFFFFF"/>
                </a:solidFill>
              </a:rPr>
              <a:t>9</a:t>
            </a:r>
          </a:p>
        </p:txBody>
      </p:sp>
      <p:sp>
        <p:nvSpPr>
          <p:cNvPr id="87" name="AutoShape 23"/>
          <p:cNvSpPr>
            <a:spLocks noChangeArrowheads="1"/>
          </p:cNvSpPr>
          <p:nvPr/>
        </p:nvSpPr>
        <p:spPr bwMode="auto">
          <a:xfrm>
            <a:off x="2463800" y="3411538"/>
            <a:ext cx="323850" cy="215900"/>
          </a:xfrm>
          <a:prstGeom prst="roundRect">
            <a:avLst>
              <a:gd name="adj" fmla="val 16667"/>
            </a:avLst>
          </a:prstGeom>
          <a:solidFill>
            <a:srgbClr val="006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000" tIns="18000" rIns="18000" bIns="18000" anchor="ctr" anchorCtr="1"/>
          <a:lstStyle/>
          <a:p>
            <a:pPr marL="342900" indent="-342900" algn="l" eaLnBrk="0" hangingPunct="0">
              <a:lnSpc>
                <a:spcPct val="90000"/>
              </a:lnSpc>
            </a:pPr>
            <a:r>
              <a:rPr lang="en-US" u="none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88" name="AutoShape 24"/>
          <p:cNvSpPr>
            <a:spLocks noChangeArrowheads="1"/>
          </p:cNvSpPr>
          <p:nvPr/>
        </p:nvSpPr>
        <p:spPr bwMode="auto">
          <a:xfrm>
            <a:off x="4157663" y="4525963"/>
            <a:ext cx="323850" cy="2159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000" tIns="18000" rIns="18000" bIns="18000" anchor="ctr" anchorCtr="1"/>
          <a:lstStyle/>
          <a:p>
            <a:pPr marL="342900" indent="-342900" algn="l" eaLnBrk="0" hangingPunct="0">
              <a:lnSpc>
                <a:spcPct val="90000"/>
              </a:lnSpc>
            </a:pPr>
            <a:r>
              <a:rPr lang="en-US" u="none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9" name="AutoShape 25"/>
          <p:cNvSpPr>
            <a:spLocks noChangeArrowheads="1"/>
          </p:cNvSpPr>
          <p:nvPr/>
        </p:nvSpPr>
        <p:spPr bwMode="auto">
          <a:xfrm>
            <a:off x="4659313" y="3409950"/>
            <a:ext cx="323850" cy="215900"/>
          </a:xfrm>
          <a:prstGeom prst="roundRect">
            <a:avLst>
              <a:gd name="adj" fmla="val 16667"/>
            </a:avLst>
          </a:prstGeom>
          <a:solidFill>
            <a:srgbClr val="006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000" tIns="18000" rIns="18000" bIns="18000" anchor="ctr" anchorCtr="1"/>
          <a:lstStyle/>
          <a:p>
            <a:pPr marL="342900" indent="-342900" algn="l" eaLnBrk="0" hangingPunct="0">
              <a:lnSpc>
                <a:spcPct val="90000"/>
              </a:lnSpc>
            </a:pPr>
            <a:r>
              <a:rPr lang="en-US" u="none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90" name="AutoShape 26"/>
          <p:cNvSpPr>
            <a:spLocks noChangeArrowheads="1"/>
          </p:cNvSpPr>
          <p:nvPr/>
        </p:nvSpPr>
        <p:spPr bwMode="auto">
          <a:xfrm>
            <a:off x="6350000" y="4525963"/>
            <a:ext cx="323850" cy="2159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000" tIns="18000" rIns="18000" bIns="18000" anchor="ctr" anchorCtr="1"/>
          <a:lstStyle/>
          <a:p>
            <a:pPr marL="342900" indent="-342900" algn="l" eaLnBrk="0" hangingPunct="0">
              <a:lnSpc>
                <a:spcPct val="90000"/>
              </a:lnSpc>
            </a:pPr>
            <a:r>
              <a:rPr lang="en-US" u="none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91" name="AutoShape 27"/>
          <p:cNvSpPr>
            <a:spLocks noChangeArrowheads="1"/>
          </p:cNvSpPr>
          <p:nvPr/>
        </p:nvSpPr>
        <p:spPr bwMode="auto">
          <a:xfrm>
            <a:off x="6840538" y="3411538"/>
            <a:ext cx="323850" cy="215900"/>
          </a:xfrm>
          <a:prstGeom prst="roundRect">
            <a:avLst>
              <a:gd name="adj" fmla="val 16667"/>
            </a:avLst>
          </a:prstGeom>
          <a:solidFill>
            <a:srgbClr val="006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000" tIns="18000" rIns="18000" bIns="18000" anchor="ctr" anchorCtr="1"/>
          <a:lstStyle/>
          <a:p>
            <a:pPr marL="342900" indent="-342900" algn="l" eaLnBrk="0" hangingPunct="0">
              <a:lnSpc>
                <a:spcPct val="90000"/>
              </a:lnSpc>
            </a:pPr>
            <a:r>
              <a:rPr lang="en-US" u="none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92" name="AutoShape 28"/>
          <p:cNvSpPr>
            <a:spLocks noChangeArrowheads="1"/>
          </p:cNvSpPr>
          <p:nvPr/>
        </p:nvSpPr>
        <p:spPr bwMode="auto">
          <a:xfrm>
            <a:off x="8532813" y="4527550"/>
            <a:ext cx="323850" cy="2159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000" tIns="18000" rIns="18000" bIns="18000" anchor="ctr" anchorCtr="1"/>
          <a:lstStyle/>
          <a:p>
            <a:pPr marL="342900" indent="-342900" algn="l" eaLnBrk="0" hangingPunct="0">
              <a:lnSpc>
                <a:spcPct val="90000"/>
              </a:lnSpc>
            </a:pPr>
            <a:r>
              <a:rPr lang="en-US" u="none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5" name="Rectangle 12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23010" y="6521450"/>
            <a:ext cx="8907463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i="1" u="none" dirty="0">
                <a:solidFill>
                  <a:srgbClr val="5F5F5F"/>
                </a:solidFill>
              </a:rPr>
              <a:t>I</a:t>
            </a:r>
            <a:r>
              <a:rPr lang="en-US" i="1" u="none" dirty="0" smtClean="0">
                <a:solidFill>
                  <a:srgbClr val="5F5F5F"/>
                </a:solidFill>
              </a:rPr>
              <a:t>EEE RAS Distinguished Ambassador Seminar		                                            Cairo, Egypt • 2 January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The Handbook Story</a:t>
            </a:r>
          </a:p>
        </p:txBody>
      </p:sp>
      <p:pic>
        <p:nvPicPr>
          <p:cNvPr id="8" name="TheHandbookStory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9872" y="0"/>
            <a:ext cx="12204976" cy="686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6"/>
          <p:cNvSpPr txBox="1">
            <a:spLocks noChangeArrowheads="1"/>
          </p:cNvSpPr>
          <p:nvPr/>
        </p:nvSpPr>
        <p:spPr bwMode="auto">
          <a:xfrm>
            <a:off x="373063" y="2251075"/>
            <a:ext cx="841533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buNone/>
            </a:pPr>
            <a:r>
              <a:rPr lang="en-US" sz="2800" u="none" dirty="0">
                <a:solidFill>
                  <a:srgbClr val="0060FF"/>
                </a:solidFill>
              </a:rPr>
              <a:t>2</a:t>
            </a:r>
            <a:r>
              <a:rPr lang="en-US" sz="2800" u="none" baseline="30000" dirty="0">
                <a:solidFill>
                  <a:srgbClr val="0060FF"/>
                </a:solidFill>
              </a:rPr>
              <a:t>nd</a:t>
            </a:r>
            <a:r>
              <a:rPr lang="en-US" sz="2800" u="none" dirty="0">
                <a:solidFill>
                  <a:srgbClr val="0060FF"/>
                </a:solidFill>
              </a:rPr>
              <a:t> Edition in progress …</a:t>
            </a:r>
          </a:p>
          <a:p>
            <a:pPr algn="ctr" eaLnBrk="1" hangingPunct="1"/>
            <a:endParaRPr lang="en-US" sz="2800" u="none" dirty="0">
              <a:solidFill>
                <a:srgbClr val="0060FF"/>
              </a:solidFill>
            </a:endParaRPr>
          </a:p>
          <a:p>
            <a:pPr algn="ctr" eaLnBrk="1" hangingPunct="1">
              <a:buNone/>
            </a:pPr>
            <a:r>
              <a:rPr lang="en-US" sz="2800" u="none" dirty="0">
                <a:solidFill>
                  <a:srgbClr val="0060FF"/>
                </a:solidFill>
              </a:rPr>
              <a:t>expected to be published in 2014 </a:t>
            </a:r>
            <a:r>
              <a:rPr lang="en-US" sz="2800" u="none" dirty="0">
                <a:solidFill>
                  <a:srgbClr val="0060FF"/>
                </a:solidFill>
                <a:sym typeface="Wingdings" pitchFamily="2" charset="2"/>
              </a:rPr>
              <a:t></a:t>
            </a:r>
          </a:p>
          <a:p>
            <a:pPr algn="ctr" eaLnBrk="1" hangingPunct="1"/>
            <a:endParaRPr lang="en-US" sz="2800" dirty="0">
              <a:solidFill>
                <a:srgbClr val="0060FF"/>
              </a:solidFill>
              <a:sym typeface="Wingdings" pitchFamily="2" charset="2"/>
            </a:endParaRPr>
          </a:p>
          <a:p>
            <a:pPr algn="ctr" eaLnBrk="1" hangingPunct="1"/>
            <a:endParaRPr lang="en-US" sz="2800" dirty="0">
              <a:solidFill>
                <a:srgbClr val="0060FF"/>
              </a:solidFill>
              <a:sym typeface="Wingdings" pitchFamily="2" charset="2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0825" y="871538"/>
            <a:ext cx="75580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sz="1200" u="none" dirty="0">
                <a:solidFill>
                  <a:srgbClr val="DDDDDD"/>
                </a:solidFill>
              </a:rPr>
              <a:t>  Robotics @ PRISMA Lab              </a:t>
            </a:r>
            <a:fld id="{CC23C8B7-F10E-4918-B769-A46937ABC0F4}" type="slidenum">
              <a:rPr lang="en-US" sz="1200" u="none" smtClean="0">
                <a:solidFill>
                  <a:srgbClr val="DDDDDD"/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r>
              <a:rPr lang="en-US" sz="1200" u="none" dirty="0" smtClean="0">
                <a:solidFill>
                  <a:srgbClr val="DDDDDD"/>
                </a:solidFill>
              </a:rPr>
              <a:t>/25</a:t>
            </a:r>
            <a:endParaRPr lang="en-US" sz="1200" u="none" dirty="0">
              <a:solidFill>
                <a:srgbClr val="DDDDDD"/>
              </a:solidFill>
            </a:endParaRPr>
          </a:p>
        </p:txBody>
      </p:sp>
      <p:sp>
        <p:nvSpPr>
          <p:cNvPr id="10" name="Rectangle 12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23010" y="6521450"/>
            <a:ext cx="8907463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i="1" u="none" dirty="0">
                <a:solidFill>
                  <a:srgbClr val="5F5F5F"/>
                </a:solidFill>
              </a:rPr>
              <a:t>I</a:t>
            </a:r>
            <a:r>
              <a:rPr lang="en-US" i="1" u="none" dirty="0" smtClean="0">
                <a:solidFill>
                  <a:srgbClr val="5F5F5F"/>
                </a:solidFill>
              </a:rPr>
              <a:t>EEE RAS Distinguished Ambassador Seminar		                                            Cairo, Egypt • 2 January 2013</a:t>
            </a:r>
          </a:p>
        </p:txBody>
      </p:sp>
    </p:spTree>
    <p:extLst>
      <p:ext uri="{BB962C8B-B14F-4D97-AF65-F5344CB8AC3E}">
        <p14:creationId xmlns:p14="http://schemas.microsoft.com/office/powerpoint/2010/main" val="421418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35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63572"/>
                            </p:stCondLst>
                            <p:childTnLst>
                              <p:par>
                                <p:cTn id="1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64072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65072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w09883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/>
          <a:stretch>
            <a:fillRect/>
          </a:stretch>
        </p:blipFill>
        <p:spPr bwMode="auto">
          <a:xfrm>
            <a:off x="5207000" y="2193925"/>
            <a:ext cx="1304925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Cindy_wave-web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/>
          <a:stretch>
            <a:fillRect/>
          </a:stretch>
        </p:blipFill>
        <p:spPr bwMode="auto">
          <a:xfrm>
            <a:off x="6565900" y="2188338"/>
            <a:ext cx="1054100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aercam-sprint-STS-87-752-035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 l="6563" t="13222" r="9785"/>
          <a:stretch>
            <a:fillRect/>
          </a:stretch>
        </p:blipFill>
        <p:spPr bwMode="auto">
          <a:xfrm>
            <a:off x="3089275" y="3201988"/>
            <a:ext cx="1112838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obotinfactoryart_sml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 t="4787" b="11385"/>
          <a:stretch>
            <a:fillRect/>
          </a:stretch>
        </p:blipFill>
        <p:spPr bwMode="auto">
          <a:xfrm>
            <a:off x="6500875" y="3192338"/>
            <a:ext cx="1427184" cy="1069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cog_looking_at_cube_cropped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/>
          <a:stretch>
            <a:fillRect/>
          </a:stretch>
        </p:blipFill>
        <p:spPr bwMode="auto">
          <a:xfrm>
            <a:off x="7972425" y="3147188"/>
            <a:ext cx="1160463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frc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 l="11084" t="8401"/>
          <a:stretch>
            <a:fillRect/>
          </a:stretch>
        </p:blipFill>
        <p:spPr bwMode="auto">
          <a:xfrm>
            <a:off x="2981325" y="4400550"/>
            <a:ext cx="1209675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Sub_at_clovelly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 t="11050"/>
          <a:stretch>
            <a:fillRect/>
          </a:stretch>
        </p:blipFill>
        <p:spPr bwMode="auto">
          <a:xfrm>
            <a:off x="7651750" y="2188338"/>
            <a:ext cx="147002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sarcos_lyr_r2_c1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/>
          <a:stretch>
            <a:fillRect/>
          </a:stretch>
        </p:blipFill>
        <p:spPr bwMode="auto">
          <a:xfrm>
            <a:off x="6486525" y="4360863"/>
            <a:ext cx="1182688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ma23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 l="15349"/>
          <a:stretch>
            <a:fillRect/>
          </a:stretch>
        </p:blipFill>
        <p:spPr bwMode="auto">
          <a:xfrm>
            <a:off x="7694613" y="4356100"/>
            <a:ext cx="14224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Tank robot (135909 bytes)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/>
          <a:stretch>
            <a:fillRect/>
          </a:stretch>
        </p:blipFill>
        <p:spPr bwMode="auto">
          <a:xfrm>
            <a:off x="2447925" y="2163763"/>
            <a:ext cx="1382713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pic11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 l="11142" r="11671"/>
          <a:stretch>
            <a:fillRect/>
          </a:stretch>
        </p:blipFill>
        <p:spPr bwMode="auto">
          <a:xfrm>
            <a:off x="890588" y="4381500"/>
            <a:ext cx="1249362" cy="12112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13" name="Picture 13" descr="040400hth-robot-surgery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 l="9100"/>
          <a:stretch>
            <a:fillRect/>
          </a:stretch>
        </p:blipFill>
        <p:spPr bwMode="auto">
          <a:xfrm>
            <a:off x="3857625" y="2190750"/>
            <a:ext cx="1300163" cy="9540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14" name="Picture 14" descr="HM_logo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 l="4546" t="3983" r="4546" b="2655"/>
          <a:stretch>
            <a:fillRect/>
          </a:stretch>
        </p:blipFill>
        <p:spPr bwMode="auto">
          <a:xfrm>
            <a:off x="2327275" y="3209925"/>
            <a:ext cx="728663" cy="11033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15" name="Picture 15" descr="split screen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/>
          <a:stretch>
            <a:fillRect/>
          </a:stretch>
        </p:blipFill>
        <p:spPr bwMode="auto">
          <a:xfrm>
            <a:off x="4237038" y="3170238"/>
            <a:ext cx="2225675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6" descr="aibo"/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/>
          <a:stretch>
            <a:fillRect/>
          </a:stretch>
        </p:blipFill>
        <p:spPr bwMode="auto">
          <a:xfrm>
            <a:off x="1466850" y="2201863"/>
            <a:ext cx="947738" cy="9477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17" name="Picture 17" descr="sarcos-animation-figure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/>
          <a:stretch>
            <a:fillRect/>
          </a:stretch>
        </p:blipFill>
        <p:spPr bwMode="auto">
          <a:xfrm>
            <a:off x="2182813" y="4391025"/>
            <a:ext cx="752475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8" descr="pantograph"/>
          <p:cNvPicPr>
            <a:picLocks noChangeAspect="1" noChangeArrowheads="1"/>
          </p:cNvPicPr>
          <p:nvPr/>
        </p:nvPicPr>
        <p:blipFill>
          <a:blip r:embed="rId18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/>
          <a:stretch>
            <a:fillRect/>
          </a:stretch>
        </p:blipFill>
        <p:spPr bwMode="auto">
          <a:xfrm>
            <a:off x="5519738" y="1071563"/>
            <a:ext cx="1036637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9" descr="cybergrasp"/>
          <p:cNvPicPr>
            <a:picLocks noChangeAspect="1" noChangeArrowheads="1"/>
          </p:cNvPicPr>
          <p:nvPr/>
        </p:nvPicPr>
        <p:blipFill>
          <a:blip r:embed="rId19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/>
          <a:stretch>
            <a:fillRect/>
          </a:stretch>
        </p:blipFill>
        <p:spPr bwMode="auto">
          <a:xfrm>
            <a:off x="2241550" y="1066800"/>
            <a:ext cx="1608138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0" descr="maglev"/>
          <p:cNvPicPr>
            <a:picLocks noChangeAspect="1" noChangeArrowheads="1"/>
          </p:cNvPicPr>
          <p:nvPr/>
        </p:nvPicPr>
        <p:blipFill>
          <a:blip r:embed="rId20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/>
          <a:stretch>
            <a:fillRect/>
          </a:stretch>
        </p:blipFill>
        <p:spPr bwMode="auto">
          <a:xfrm>
            <a:off x="6610350" y="1052513"/>
            <a:ext cx="1487488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1" descr="immersionlap"/>
          <p:cNvPicPr>
            <a:picLocks noChangeAspect="1" noChangeArrowheads="1"/>
          </p:cNvPicPr>
          <p:nvPr/>
        </p:nvPicPr>
        <p:blipFill>
          <a:blip r:embed="rId21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 b="6206"/>
          <a:stretch>
            <a:fillRect/>
          </a:stretch>
        </p:blipFill>
        <p:spPr bwMode="auto">
          <a:xfrm>
            <a:off x="8139113" y="1038225"/>
            <a:ext cx="969962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2" descr="BDI_tube"/>
          <p:cNvPicPr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 l="6905"/>
          <a:stretch>
            <a:fillRect/>
          </a:stretch>
        </p:blipFill>
        <p:spPr bwMode="auto">
          <a:xfrm>
            <a:off x="6118225" y="5654675"/>
            <a:ext cx="1370013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3" descr="blind"/>
          <p:cNvPicPr>
            <a:picLocks noChangeAspect="1" noChangeArrowheads="1"/>
          </p:cNvPicPr>
          <p:nvPr/>
        </p:nvPicPr>
        <p:blipFill>
          <a:blip r:embed="rId23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 l="6682" b="7314"/>
          <a:stretch>
            <a:fillRect/>
          </a:stretch>
        </p:blipFill>
        <p:spPr bwMode="auto">
          <a:xfrm>
            <a:off x="7512050" y="5641975"/>
            <a:ext cx="1609725" cy="116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4" descr="MERandRockinNSCYard"/>
          <p:cNvPicPr>
            <a:picLocks noChangeAspect="1" noChangeArrowheads="1"/>
          </p:cNvPicPr>
          <p:nvPr/>
        </p:nvPicPr>
        <p:blipFill>
          <a:blip r:embed="rId24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 l="7019" b="8652"/>
          <a:stretch>
            <a:fillRect/>
          </a:stretch>
        </p:blipFill>
        <p:spPr bwMode="auto">
          <a:xfrm>
            <a:off x="3906838" y="1071563"/>
            <a:ext cx="1535112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5" descr="mzchips2"/>
          <p:cNvPicPr>
            <a:picLocks noChangeAspect="1" noChangeArrowheads="1"/>
          </p:cNvPicPr>
          <p:nvPr/>
        </p:nvPicPr>
        <p:blipFill>
          <a:blip r:embed="rId25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 l="4813" b="2827"/>
          <a:stretch>
            <a:fillRect/>
          </a:stretch>
        </p:blipFill>
        <p:spPr bwMode="auto">
          <a:xfrm>
            <a:off x="4377435" y="5659438"/>
            <a:ext cx="1673448" cy="1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6" descr="sonyrobottrio"/>
          <p:cNvPicPr>
            <a:picLocks noChangeAspect="1" noChangeArrowheads="1"/>
          </p:cNvPicPr>
          <p:nvPr/>
        </p:nvPicPr>
        <p:blipFill>
          <a:blip r:embed="rId26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/>
          <a:stretch>
            <a:fillRect/>
          </a:stretch>
        </p:blipFill>
        <p:spPr bwMode="auto">
          <a:xfrm>
            <a:off x="2495560" y="5645150"/>
            <a:ext cx="1802563" cy="118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7" descr="handshake"/>
          <p:cNvPicPr preferRelativeResize="0">
            <a:picLocks noChangeAspect="1" noChangeArrowheads="1"/>
          </p:cNvPicPr>
          <p:nvPr/>
        </p:nvPicPr>
        <p:blipFill>
          <a:blip r:embed="rId27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 l="4036"/>
          <a:stretch>
            <a:fillRect/>
          </a:stretch>
        </p:blipFill>
        <p:spPr bwMode="auto">
          <a:xfrm>
            <a:off x="788988" y="5664200"/>
            <a:ext cx="1660525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8" descr="hrp2_sideways"/>
          <p:cNvPicPr>
            <a:picLocks noChangeAspect="1" noChangeArrowheads="1"/>
          </p:cNvPicPr>
          <p:nvPr/>
        </p:nvPicPr>
        <p:blipFill>
          <a:blip r:embed="rId28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/>
          <a:stretch>
            <a:fillRect/>
          </a:stretch>
        </p:blipFill>
        <p:spPr bwMode="auto">
          <a:xfrm>
            <a:off x="7918450" y="52388"/>
            <a:ext cx="1190625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9" descr="KR_smart_bot"/>
          <p:cNvPicPr>
            <a:picLocks noChangeAspect="1" noChangeArrowheads="1"/>
          </p:cNvPicPr>
          <p:nvPr/>
        </p:nvPicPr>
        <p:blipFill>
          <a:blip r:embed="rId29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/>
          <a:stretch>
            <a:fillRect/>
          </a:stretch>
        </p:blipFill>
        <p:spPr bwMode="auto">
          <a:xfrm>
            <a:off x="7229475" y="55563"/>
            <a:ext cx="657225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0" descr="2005022415228"/>
          <p:cNvPicPr>
            <a:picLocks noChangeAspect="1" noChangeArrowheads="1"/>
          </p:cNvPicPr>
          <p:nvPr/>
        </p:nvPicPr>
        <p:blipFill>
          <a:blip r:embed="rId30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/>
          <a:stretch>
            <a:fillRect/>
          </a:stretch>
        </p:blipFill>
        <p:spPr bwMode="auto">
          <a:xfrm>
            <a:off x="5675313" y="55563"/>
            <a:ext cx="14890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1"/>
          <p:cNvPicPr>
            <a:picLocks noChangeAspect="1" noChangeArrowheads="1"/>
          </p:cNvPicPr>
          <p:nvPr/>
        </p:nvPicPr>
        <p:blipFill>
          <a:blip r:embed="rId31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/>
          <a:stretch>
            <a:fillRect/>
          </a:stretch>
        </p:blipFill>
        <p:spPr bwMode="auto">
          <a:xfrm>
            <a:off x="3670300" y="33338"/>
            <a:ext cx="628650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2" descr="syshot1"/>
          <p:cNvPicPr>
            <a:picLocks noChangeAspect="1" noChangeArrowheads="1"/>
          </p:cNvPicPr>
          <p:nvPr/>
        </p:nvPicPr>
        <p:blipFill>
          <a:blip r:embed="rId3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/>
          <a:stretch>
            <a:fillRect/>
          </a:stretch>
        </p:blipFill>
        <p:spPr bwMode="auto">
          <a:xfrm>
            <a:off x="4349750" y="44450"/>
            <a:ext cx="12922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3" descr="amit-path2"/>
          <p:cNvPicPr>
            <a:picLocks noChangeAspect="1" noChangeArrowheads="1"/>
          </p:cNvPicPr>
          <p:nvPr/>
        </p:nvPicPr>
        <p:blipFill>
          <a:blip r:embed="rId33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/>
          <a:stretch>
            <a:fillRect/>
          </a:stretch>
        </p:blipFill>
        <p:spPr bwMode="auto">
          <a:xfrm>
            <a:off x="1287463" y="3200400"/>
            <a:ext cx="998537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4"/>
          <p:cNvPicPr>
            <a:picLocks noChangeAspect="1" noChangeArrowheads="1"/>
          </p:cNvPicPr>
          <p:nvPr/>
        </p:nvPicPr>
        <p:blipFill>
          <a:blip r:embed="rId34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/>
          <a:stretch>
            <a:fillRect/>
          </a:stretch>
        </p:blipFill>
        <p:spPr bwMode="auto">
          <a:xfrm>
            <a:off x="2028825" y="55563"/>
            <a:ext cx="1598613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5"/>
          <p:cNvPicPr>
            <a:picLocks noChangeAspect="1" noChangeArrowheads="1"/>
          </p:cNvPicPr>
          <p:nvPr/>
        </p:nvPicPr>
        <p:blipFill>
          <a:blip r:embed="rId35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/>
          <a:stretch>
            <a:fillRect/>
          </a:stretch>
        </p:blipFill>
        <p:spPr bwMode="auto">
          <a:xfrm>
            <a:off x="444500" y="3211513"/>
            <a:ext cx="804863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6" descr="spines_onconcrete1"/>
          <p:cNvPicPr>
            <a:picLocks noChangeAspect="1" noChangeArrowheads="1"/>
          </p:cNvPicPr>
          <p:nvPr/>
        </p:nvPicPr>
        <p:blipFill>
          <a:blip r:embed="rId36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 l="47391" t="4581" r="10020" b="57240"/>
          <a:stretch>
            <a:fillRect/>
          </a:stretch>
        </p:blipFill>
        <p:spPr bwMode="auto">
          <a:xfrm>
            <a:off x="1368425" y="71438"/>
            <a:ext cx="630238" cy="9271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37" name="Picture 37" descr="man_bottom"/>
          <p:cNvPicPr>
            <a:picLocks noChangeAspect="1" noChangeArrowheads="1"/>
          </p:cNvPicPr>
          <p:nvPr/>
        </p:nvPicPr>
        <p:blipFill>
          <a:blip r:embed="rId37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/>
          <a:stretch>
            <a:fillRect/>
          </a:stretch>
        </p:blipFill>
        <p:spPr bwMode="auto">
          <a:xfrm>
            <a:off x="14288" y="1096963"/>
            <a:ext cx="89535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8" descr="lowerextr_right"/>
          <p:cNvPicPr>
            <a:picLocks noChangeAspect="1" noChangeArrowheads="1"/>
          </p:cNvPicPr>
          <p:nvPr/>
        </p:nvPicPr>
        <p:blipFill>
          <a:blip r:embed="rId38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/>
          <a:stretch>
            <a:fillRect/>
          </a:stretch>
        </p:blipFill>
        <p:spPr bwMode="auto">
          <a:xfrm>
            <a:off x="11113" y="3203575"/>
            <a:ext cx="40481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9" descr="55"/>
          <p:cNvPicPr>
            <a:picLocks noChangeAspect="1" noChangeArrowheads="1"/>
          </p:cNvPicPr>
          <p:nvPr/>
        </p:nvPicPr>
        <p:blipFill>
          <a:blip r:embed="rId39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/>
          <a:stretch>
            <a:fillRect/>
          </a:stretch>
        </p:blipFill>
        <p:spPr bwMode="auto">
          <a:xfrm>
            <a:off x="30163" y="2163763"/>
            <a:ext cx="1373187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0" descr="8422main_MM_Image_Feature_38_rs4"/>
          <p:cNvPicPr>
            <a:picLocks noChangeAspect="1" noChangeArrowheads="1"/>
          </p:cNvPicPr>
          <p:nvPr/>
        </p:nvPicPr>
        <p:blipFill>
          <a:blip r:embed="rId40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 l="10635"/>
          <a:stretch>
            <a:fillRect/>
          </a:stretch>
        </p:blipFill>
        <p:spPr bwMode="auto">
          <a:xfrm>
            <a:off x="960438" y="1076325"/>
            <a:ext cx="1227137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1" descr="PICT0001"/>
          <p:cNvPicPr>
            <a:picLocks noChangeAspect="1" noChangeArrowheads="1"/>
          </p:cNvPicPr>
          <p:nvPr/>
        </p:nvPicPr>
        <p:blipFill>
          <a:blip r:embed="rId41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/>
          <a:stretch>
            <a:fillRect/>
          </a:stretch>
        </p:blipFill>
        <p:spPr bwMode="auto">
          <a:xfrm>
            <a:off x="12700" y="33338"/>
            <a:ext cx="1327150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2" descr="PICT0022"/>
          <p:cNvPicPr>
            <a:picLocks noChangeAspect="1" noChangeArrowheads="1"/>
          </p:cNvPicPr>
          <p:nvPr/>
        </p:nvPicPr>
        <p:blipFill>
          <a:blip r:embed="rId4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 r="16502" b="16423"/>
          <a:stretch>
            <a:fillRect/>
          </a:stretch>
        </p:blipFill>
        <p:spPr bwMode="auto">
          <a:xfrm>
            <a:off x="20638" y="5670550"/>
            <a:ext cx="752475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3" descr="fig1"/>
          <p:cNvPicPr>
            <a:picLocks noChangeAspect="1" noChangeArrowheads="1"/>
          </p:cNvPicPr>
          <p:nvPr/>
        </p:nvPicPr>
        <p:blipFill>
          <a:blip r:embed="rId43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15000"/>
          </a:blip>
          <a:srcRect/>
          <a:stretch>
            <a:fillRect/>
          </a:stretch>
        </p:blipFill>
        <p:spPr bwMode="auto">
          <a:xfrm>
            <a:off x="23813" y="4405313"/>
            <a:ext cx="78740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2" descr="bw098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2195513"/>
            <a:ext cx="1304925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 descr="Cindy_wave-web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3" y="2178050"/>
            <a:ext cx="105410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" descr="aercam-sprint-STS-87-752-0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" t="13222" r="9785"/>
          <a:stretch>
            <a:fillRect/>
          </a:stretch>
        </p:blipFill>
        <p:spPr bwMode="auto">
          <a:xfrm>
            <a:off x="3087688" y="3203575"/>
            <a:ext cx="1112837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" descr="Cobotinfactoryart_sm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7" b="11385"/>
          <a:stretch>
            <a:fillRect/>
          </a:stretch>
        </p:blipFill>
        <p:spPr bwMode="auto">
          <a:xfrm>
            <a:off x="6511925" y="3178175"/>
            <a:ext cx="1425575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6" descr="cog_looking_at_cube_cropp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838" y="3136900"/>
            <a:ext cx="1160462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7" descr="fr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4" t="8401"/>
          <a:stretch>
            <a:fillRect/>
          </a:stretch>
        </p:blipFill>
        <p:spPr bwMode="auto">
          <a:xfrm>
            <a:off x="2979738" y="4402138"/>
            <a:ext cx="1209675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8" descr="Sub_at_clovell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0"/>
          <a:stretch>
            <a:fillRect/>
          </a:stretch>
        </p:blipFill>
        <p:spPr bwMode="auto">
          <a:xfrm>
            <a:off x="7650163" y="2178050"/>
            <a:ext cx="14700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9" descr="sarcos_lyr_r2_c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38" y="4362450"/>
            <a:ext cx="118268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10" descr="ma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9"/>
          <a:stretch>
            <a:fillRect/>
          </a:stretch>
        </p:blipFill>
        <p:spPr bwMode="auto">
          <a:xfrm>
            <a:off x="7693025" y="4357688"/>
            <a:ext cx="14224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1" descr="Tank robot (135909 bytes)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8" y="2165350"/>
            <a:ext cx="1382712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2" descr="pic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2" r="11671"/>
          <a:stretch>
            <a:fillRect/>
          </a:stretch>
        </p:blipFill>
        <p:spPr bwMode="auto">
          <a:xfrm>
            <a:off x="889000" y="4383088"/>
            <a:ext cx="1249363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13" descr="040400hth-robot-surger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0"/>
          <a:stretch>
            <a:fillRect/>
          </a:stretch>
        </p:blipFill>
        <p:spPr bwMode="auto">
          <a:xfrm>
            <a:off x="3856038" y="2192338"/>
            <a:ext cx="13001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4" descr="HM_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3983" r="4546" b="2655"/>
          <a:stretch>
            <a:fillRect/>
          </a:stretch>
        </p:blipFill>
        <p:spPr bwMode="auto">
          <a:xfrm>
            <a:off x="2325688" y="3211513"/>
            <a:ext cx="728662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5" descr="split scree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50" y="3171825"/>
            <a:ext cx="2225675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6" descr="aib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3" y="2203450"/>
            <a:ext cx="947737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7" descr="sarcos-animation-figur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4392613"/>
            <a:ext cx="752475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18" descr="pantograph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50" y="1073150"/>
            <a:ext cx="1036638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19" descr="cybergrasp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63" y="1068388"/>
            <a:ext cx="1608137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20" descr="maglev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1054100"/>
            <a:ext cx="1487487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21" descr="immersionlap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6"/>
          <a:stretch>
            <a:fillRect/>
          </a:stretch>
        </p:blipFill>
        <p:spPr bwMode="auto">
          <a:xfrm>
            <a:off x="8137525" y="1039813"/>
            <a:ext cx="969963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22" descr="BDI_tube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/>
          <a:stretch>
            <a:fillRect/>
          </a:stretch>
        </p:blipFill>
        <p:spPr bwMode="auto">
          <a:xfrm>
            <a:off x="6116638" y="5656263"/>
            <a:ext cx="1370012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23" descr="blind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2" b="7314"/>
          <a:stretch>
            <a:fillRect/>
          </a:stretch>
        </p:blipFill>
        <p:spPr bwMode="auto">
          <a:xfrm>
            <a:off x="7510463" y="5643563"/>
            <a:ext cx="1609725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24" descr="MERandRockinNSCYard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9" b="8652"/>
          <a:stretch>
            <a:fillRect/>
          </a:stretch>
        </p:blipFill>
        <p:spPr bwMode="auto">
          <a:xfrm>
            <a:off x="3905250" y="1073150"/>
            <a:ext cx="1535113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25" descr="mzchips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" b="2827"/>
          <a:stretch>
            <a:fillRect/>
          </a:stretch>
        </p:blipFill>
        <p:spPr bwMode="auto">
          <a:xfrm>
            <a:off x="4373563" y="5661025"/>
            <a:ext cx="1673225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26" descr="sonyrobottrio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5646738"/>
            <a:ext cx="1852613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27" descr="handshake"/>
          <p:cNvPicPr preferRelativeResize="0"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"/>
          <a:stretch>
            <a:fillRect/>
          </a:stretch>
        </p:blipFill>
        <p:spPr bwMode="auto">
          <a:xfrm>
            <a:off x="787400" y="5665788"/>
            <a:ext cx="166052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8" descr="hrp2_sideways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63" y="53975"/>
            <a:ext cx="1190625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29" descr="KR_smart_bot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88" y="57150"/>
            <a:ext cx="657225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30" descr="2005022415228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725" y="57150"/>
            <a:ext cx="14890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31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34925"/>
            <a:ext cx="62865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32" descr="syshot1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3" y="46038"/>
            <a:ext cx="12922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33" descr="amit-path2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201988"/>
            <a:ext cx="998538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34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8" y="57150"/>
            <a:ext cx="1598612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35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3213100"/>
            <a:ext cx="804862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36" descr="spines_onconcrete1"/>
          <p:cNvPicPr>
            <a:picLocks noChangeAspect="1" noChangeArrowheads="1"/>
          </p:cNvPicPr>
          <p:nvPr/>
        </p:nvPicPr>
        <p:blipFill>
          <a:blip r:embed="rId36" cstate="print">
            <a:lum bright="36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1" t="4581" r="10020" b="57240"/>
          <a:stretch>
            <a:fillRect/>
          </a:stretch>
        </p:blipFill>
        <p:spPr bwMode="auto">
          <a:xfrm>
            <a:off x="1366838" y="73025"/>
            <a:ext cx="6302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37" descr="man_bottom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098550"/>
            <a:ext cx="89535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38" descr="lowerextr_right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3205163"/>
            <a:ext cx="404813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39" descr="55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2165350"/>
            <a:ext cx="1373188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40" descr="8422main_MM_Image_Feature_38_rs4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/>
          <a:stretch>
            <a:fillRect/>
          </a:stretch>
        </p:blipFill>
        <p:spPr bwMode="auto">
          <a:xfrm>
            <a:off x="958850" y="1077913"/>
            <a:ext cx="1227138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41" descr="PICT0001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4925"/>
            <a:ext cx="1327150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42" descr="PICT0022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02" b="16423"/>
          <a:stretch>
            <a:fillRect/>
          </a:stretch>
        </p:blipFill>
        <p:spPr bwMode="auto">
          <a:xfrm>
            <a:off x="19050" y="5672138"/>
            <a:ext cx="7524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43" descr="fig1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4406900"/>
            <a:ext cx="7874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Rectangle 12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68275" y="6521450"/>
            <a:ext cx="8907463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i="1" u="none" dirty="0" smtClean="0">
                <a:solidFill>
                  <a:srgbClr val="5F5F5F"/>
                </a:solidFill>
              </a:rPr>
              <a:t>      					                                Madrid, Spain • October 2012</a:t>
            </a: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0" y="203200"/>
            <a:ext cx="9144000" cy="14700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9600" u="none" dirty="0">
                <a:solidFill>
                  <a:schemeClr val="bg1"/>
                </a:solidFill>
                <a:ea typeface="+mj-ea"/>
                <a:cs typeface="Arial" charset="0"/>
              </a:rPr>
              <a:t>robots are</a:t>
            </a:r>
          </a:p>
          <a:p>
            <a:pPr algn="ctr">
              <a:defRPr/>
            </a:pPr>
            <a:r>
              <a:rPr lang="en-US" sz="9600" u="none" dirty="0">
                <a:solidFill>
                  <a:schemeClr val="bg1"/>
                </a:solidFill>
                <a:ea typeface="+mj-ea"/>
                <a:cs typeface="Arial" charset="0"/>
              </a:rPr>
              <a:t>with us,</a:t>
            </a:r>
          </a:p>
          <a:p>
            <a:pPr algn="ctr">
              <a:defRPr/>
            </a:pPr>
            <a:r>
              <a:rPr lang="en-US" sz="9600" u="none" dirty="0">
                <a:solidFill>
                  <a:schemeClr val="bg1"/>
                </a:solidFill>
                <a:ea typeface="+mj-ea"/>
                <a:cs typeface="Arial" charset="0"/>
              </a:rPr>
              <a:t>within us</a:t>
            </a:r>
          </a:p>
          <a:p>
            <a:pPr algn="ctr">
              <a:defRPr/>
            </a:pPr>
            <a:r>
              <a:rPr lang="en-US" sz="9600" u="none" dirty="0">
                <a:solidFill>
                  <a:schemeClr val="bg1"/>
                </a:solidFill>
                <a:ea typeface="+mj-ea"/>
                <a:cs typeface="Arial" charset="0"/>
              </a:rPr>
              <a:t>and among us</a:t>
            </a:r>
          </a:p>
        </p:txBody>
      </p:sp>
    </p:spTree>
    <p:extLst>
      <p:ext uri="{BB962C8B-B14F-4D97-AF65-F5344CB8AC3E}">
        <p14:creationId xmlns:p14="http://schemas.microsoft.com/office/powerpoint/2010/main" val="122593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3000"/>
                            </p:stCondLst>
                            <p:childTnLst>
                              <p:par>
                                <p:cTn id="2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40160"/>
            <a:ext cx="7772400" cy="1112837"/>
          </a:xfrm>
        </p:spPr>
        <p:txBody>
          <a:bodyPr/>
          <a:lstStyle/>
          <a:p>
            <a:pPr eaLnBrk="1" hangingPunct="1">
              <a:defRPr/>
            </a:pPr>
            <a:r>
              <a:rPr lang="ar-AE" dirty="0"/>
              <a:t>شكرا </a:t>
            </a:r>
            <a:r>
              <a:rPr lang="ar-AE" dirty="0" smtClean="0"/>
              <a:t>جزيلا</a:t>
            </a:r>
            <a:r>
              <a:rPr lang="it-IT" dirty="0" smtClean="0"/>
              <a:t> </a:t>
            </a:r>
            <a:r>
              <a:rPr lang="en-US" dirty="0"/>
              <a:t>[:]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i="1" dirty="0" smtClean="0"/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1520825" y="871538"/>
            <a:ext cx="75580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0B0FF3A-D5E6-46A5-9FCF-2927E8A5261C}" type="slidenum">
              <a:rPr lang="en-US" u="none" smtClean="0"/>
              <a:pPr/>
              <a:t>25</a:t>
            </a:fld>
            <a:r>
              <a:rPr lang="en-US" u="none" dirty="0" smtClean="0"/>
              <a:t>/25</a:t>
            </a:r>
            <a:endParaRPr lang="en-US" u="none" dirty="0"/>
          </a:p>
        </p:txBody>
      </p:sp>
      <p:sp>
        <p:nvSpPr>
          <p:cNvPr id="414726" name="Rectangle 6"/>
          <p:cNvSpPr>
            <a:spLocks noChangeArrowheads="1"/>
          </p:cNvSpPr>
          <p:nvPr/>
        </p:nvSpPr>
        <p:spPr bwMode="auto">
          <a:xfrm>
            <a:off x="1906588" y="34925"/>
            <a:ext cx="7197725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defRPr/>
            </a:pPr>
            <a:endParaRPr lang="en-US" sz="2800" u="none">
              <a:solidFill>
                <a:srgbClr val="00008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390" name="Rectangle 12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23010" y="6521450"/>
            <a:ext cx="8907463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i="1" u="none" dirty="0">
                <a:solidFill>
                  <a:srgbClr val="5F5F5F"/>
                </a:solidFill>
              </a:rPr>
              <a:t>I</a:t>
            </a:r>
            <a:r>
              <a:rPr lang="en-US" i="1" u="none" dirty="0" smtClean="0">
                <a:solidFill>
                  <a:srgbClr val="5F5F5F"/>
                </a:solidFill>
              </a:rPr>
              <a:t>EEE RAS Distinguished Ambassador Seminar		                                            Cairo, Egypt • 2 January 2013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841" y="7767"/>
            <a:ext cx="6292157" cy="889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 descr="robotb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00" y="2438707"/>
            <a:ext cx="6944227" cy="330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17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24"/>
          <p:cNvSpPr txBox="1">
            <a:spLocks noChangeArrowheads="1"/>
          </p:cNvSpPr>
          <p:nvPr/>
        </p:nvSpPr>
        <p:spPr bwMode="auto">
          <a:xfrm>
            <a:off x="168275" y="6521450"/>
            <a:ext cx="8907463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80"/>
              </a:buClr>
              <a:buSzPct val="60000"/>
              <a:buFont typeface="Wingdings" pitchFamily="2" charset="2"/>
              <a:buChar char="n"/>
              <a:defRPr sz="1200" u="sng" kern="1200">
                <a:solidFill>
                  <a:srgbClr val="DDDDDD"/>
                </a:solidFill>
                <a:latin typeface="Tahom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80"/>
              </a:buClr>
              <a:buSzPct val="60000"/>
              <a:buFont typeface="Wingdings" pitchFamily="2" charset="2"/>
              <a:buChar char="n"/>
              <a:defRPr sz="1200" u="sng" kern="1200">
                <a:solidFill>
                  <a:srgbClr val="DDDDDD"/>
                </a:solidFill>
                <a:latin typeface="Tahom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80"/>
              </a:buClr>
              <a:buSzPct val="60000"/>
              <a:buFont typeface="Wingdings" pitchFamily="2" charset="2"/>
              <a:buChar char="n"/>
              <a:defRPr sz="1200" u="sng" kern="1200">
                <a:solidFill>
                  <a:srgbClr val="DDDDDD"/>
                </a:solidFill>
                <a:latin typeface="Tahom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80"/>
              </a:buClr>
              <a:buSzPct val="60000"/>
              <a:buFont typeface="Wingdings" pitchFamily="2" charset="2"/>
              <a:buChar char="n"/>
              <a:defRPr sz="1200" u="sng" kern="1200">
                <a:solidFill>
                  <a:srgbClr val="DDDDDD"/>
                </a:solidFill>
                <a:latin typeface="Tahom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80"/>
              </a:buClr>
              <a:buSzPct val="60000"/>
              <a:buFont typeface="Wingdings" pitchFamily="2" charset="2"/>
              <a:buChar char="n"/>
              <a:defRPr sz="1200" u="sng" kern="1200">
                <a:solidFill>
                  <a:srgbClr val="DDDDDD"/>
                </a:solidFill>
                <a:latin typeface="Tahoma" pitchFamily="34" charset="0"/>
                <a:ea typeface="+mn-ea"/>
                <a:cs typeface="+mn-cs"/>
              </a:defRPr>
            </a:lvl5pPr>
            <a:lvl6pPr marL="2514600" indent="-22860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u="sng" kern="1200">
                <a:solidFill>
                  <a:srgbClr val="DDDDDD"/>
                </a:solidFill>
                <a:latin typeface="Tahoma" pitchFamily="34" charset="0"/>
                <a:ea typeface="+mn-ea"/>
                <a:cs typeface="+mn-cs"/>
              </a:defRPr>
            </a:lvl6pPr>
            <a:lvl7pPr marL="2971800" indent="-22860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u="sng" kern="1200">
                <a:solidFill>
                  <a:srgbClr val="DDDDDD"/>
                </a:solidFill>
                <a:latin typeface="Tahoma" pitchFamily="34" charset="0"/>
                <a:ea typeface="+mn-ea"/>
                <a:cs typeface="+mn-cs"/>
              </a:defRPr>
            </a:lvl7pPr>
            <a:lvl8pPr marL="3429000" indent="-22860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u="sng" kern="1200">
                <a:solidFill>
                  <a:srgbClr val="DDDDDD"/>
                </a:solidFill>
                <a:latin typeface="Tahoma" pitchFamily="34" charset="0"/>
                <a:ea typeface="+mn-ea"/>
                <a:cs typeface="+mn-cs"/>
              </a:defRPr>
            </a:lvl8pPr>
            <a:lvl9pPr marL="3886200" indent="-22860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u="sng" kern="1200">
                <a:solidFill>
                  <a:srgbClr val="DDDDDD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i="1" u="none" dirty="0" smtClean="0">
                <a:solidFill>
                  <a:srgbClr val="5F5F5F"/>
                </a:solidFill>
              </a:rPr>
              <a:t>      					                                	    Madrid, Spain • October 2012</a:t>
            </a:r>
          </a:p>
        </p:txBody>
      </p:sp>
      <p:pic>
        <p:nvPicPr>
          <p:cNvPr id="5123" name="Picture 91" descr="Picture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2357438"/>
            <a:ext cx="28829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2" descr="Pictur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766" y="2349965"/>
            <a:ext cx="28829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3" descr="Picture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4" y="84138"/>
            <a:ext cx="2881313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94" descr="airfranc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4603750"/>
            <a:ext cx="288131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7" descr="barc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84138"/>
            <a:ext cx="28797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Maradona, argentina-inghilterra 22-6-1986 2-0 spagnolo_0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3135038" y="2350404"/>
            <a:ext cx="2880000" cy="216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5" y="4604338"/>
            <a:ext cx="2878647" cy="216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925" y="4603029"/>
            <a:ext cx="2881070" cy="2161309"/>
          </a:xfrm>
          <a:prstGeom prst="rect">
            <a:avLst/>
          </a:prstGeom>
        </p:spPr>
      </p:pic>
      <p:pic>
        <p:nvPicPr>
          <p:cNvPr id="12" name="Picture 95" descr="Serie-A-Serie-A-Serie-A !!! 5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25" y="71437"/>
            <a:ext cx="28797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64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1" descr="fede_vet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-142875"/>
            <a:ext cx="14398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Line 104"/>
          <p:cNvSpPr>
            <a:spLocks noChangeShapeType="1"/>
          </p:cNvSpPr>
          <p:nvPr/>
        </p:nvSpPr>
        <p:spPr bwMode="auto">
          <a:xfrm>
            <a:off x="1303338" y="1014413"/>
            <a:ext cx="7840662" cy="0"/>
          </a:xfrm>
          <a:prstGeom prst="line">
            <a:avLst/>
          </a:prstGeom>
          <a:noFill/>
          <a:ln w="228600">
            <a:solidFill>
              <a:srgbClr val="006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6148" name="Picture 101" descr="prism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9213"/>
            <a:ext cx="1328738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The PRISMA Team</a:t>
            </a:r>
            <a:endParaRPr lang="it-IT" dirty="0" smtClean="0"/>
          </a:p>
        </p:txBody>
      </p:sp>
      <p:pic>
        <p:nvPicPr>
          <p:cNvPr id="6150" name="Picture 8" descr="prisma_setup_cle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4068763"/>
            <a:ext cx="284480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117475" y="1244600"/>
            <a:ext cx="8945563" cy="48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defRPr/>
            </a:pPr>
            <a:endParaRPr lang="en-US" kern="0" dirty="0">
              <a:latin typeface="+mn-lt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19063" y="1365250"/>
            <a:ext cx="8905875" cy="477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80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0FF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432"/>
              </a:spcBef>
              <a:defRPr/>
            </a:pPr>
            <a:r>
              <a:rPr lang="en-US" sz="1800" u="none" kern="0" dirty="0" smtClean="0"/>
              <a:t>6 </a:t>
            </a:r>
            <a:r>
              <a:rPr lang="en-US" sz="1800" u="none" kern="0" dirty="0"/>
              <a:t>Research teams (Napoli, </a:t>
            </a:r>
            <a:r>
              <a:rPr lang="en-US" sz="1800" u="none" kern="0" dirty="0" err="1"/>
              <a:t>Cassino</a:t>
            </a:r>
            <a:r>
              <a:rPr lang="en-US" sz="1800" u="none" kern="0" dirty="0"/>
              <a:t>, Salerno, Basilicata, Napoli 2, Roma </a:t>
            </a:r>
            <a:r>
              <a:rPr lang="en-US" sz="1800" u="none" kern="0" dirty="0" smtClean="0"/>
              <a:t>3)</a:t>
            </a:r>
          </a:p>
          <a:p>
            <a:pPr>
              <a:spcBef>
                <a:spcPts val="432"/>
              </a:spcBef>
              <a:defRPr/>
            </a:pPr>
            <a:endParaRPr lang="en-US" sz="1800" u="none" kern="0" dirty="0"/>
          </a:p>
          <a:p>
            <a:pPr>
              <a:spcBef>
                <a:spcPts val="432"/>
              </a:spcBef>
              <a:defRPr/>
            </a:pPr>
            <a:endParaRPr lang="en-US" sz="1800" u="none" kern="0" dirty="0" smtClean="0"/>
          </a:p>
          <a:p>
            <a:pPr>
              <a:spcBef>
                <a:spcPts val="432"/>
              </a:spcBef>
              <a:defRPr/>
            </a:pPr>
            <a:endParaRPr lang="en-US" sz="1800" u="none" kern="0" dirty="0"/>
          </a:p>
          <a:p>
            <a:pPr>
              <a:spcBef>
                <a:spcPts val="432"/>
              </a:spcBef>
              <a:defRPr/>
            </a:pPr>
            <a:endParaRPr lang="en-US" sz="1800" u="none" kern="0" dirty="0" smtClean="0"/>
          </a:p>
          <a:p>
            <a:pPr>
              <a:spcBef>
                <a:spcPts val="432"/>
              </a:spcBef>
              <a:defRPr/>
            </a:pPr>
            <a:endParaRPr lang="en-US" sz="1800" u="none" kern="0" dirty="0"/>
          </a:p>
          <a:p>
            <a:pPr>
              <a:spcBef>
                <a:spcPts val="432"/>
              </a:spcBef>
              <a:defRPr/>
            </a:pPr>
            <a:endParaRPr lang="en-GB" sz="1800" u="none" kern="0" dirty="0" smtClean="0"/>
          </a:p>
          <a:p>
            <a:pPr>
              <a:spcBef>
                <a:spcPts val="432"/>
              </a:spcBef>
              <a:defRPr/>
            </a:pPr>
            <a:endParaRPr lang="en-GB" sz="1800" u="none" kern="0" dirty="0"/>
          </a:p>
          <a:p>
            <a:pPr>
              <a:spcBef>
                <a:spcPts val="432"/>
              </a:spcBef>
              <a:defRPr/>
            </a:pPr>
            <a:r>
              <a:rPr lang="en-GB" sz="1800" u="none" kern="0" dirty="0" smtClean="0"/>
              <a:t>4 </a:t>
            </a:r>
            <a:r>
              <a:rPr lang="en-GB" sz="1800" u="none" kern="0" dirty="0"/>
              <a:t>Professors + 5 Associate Professors + 5 Assistant </a:t>
            </a:r>
            <a:r>
              <a:rPr lang="en-GB" sz="1800" u="none" kern="0" dirty="0" smtClean="0"/>
              <a:t>Professors</a:t>
            </a:r>
          </a:p>
          <a:p>
            <a:pPr>
              <a:spcBef>
                <a:spcPts val="432"/>
              </a:spcBef>
              <a:defRPr/>
            </a:pPr>
            <a:r>
              <a:rPr lang="en-GB" sz="1800" u="none" kern="0" dirty="0" smtClean="0"/>
              <a:t>5 </a:t>
            </a:r>
            <a:r>
              <a:rPr lang="en-GB" sz="1800" u="none" kern="0" dirty="0" err="1"/>
              <a:t>PostDoc</a:t>
            </a:r>
            <a:r>
              <a:rPr lang="en-GB" sz="1800" u="none" kern="0" dirty="0"/>
              <a:t> + 7 PhD + 20 MS + 3 </a:t>
            </a:r>
            <a:r>
              <a:rPr lang="en-GB" sz="1800" u="none" kern="0" dirty="0" err="1" smtClean="0"/>
              <a:t>TechEng</a:t>
            </a:r>
            <a:endParaRPr lang="en-GB" sz="1800" u="none" kern="0" dirty="0" smtClean="0"/>
          </a:p>
          <a:p>
            <a:pPr>
              <a:spcBef>
                <a:spcPts val="432"/>
              </a:spcBef>
              <a:defRPr/>
            </a:pPr>
            <a:r>
              <a:rPr lang="en-GB" sz="1800" u="none" kern="0" dirty="0" smtClean="0"/>
              <a:t>30 </a:t>
            </a:r>
            <a:r>
              <a:rPr lang="en-GB" sz="1800" u="none" kern="0" dirty="0"/>
              <a:t>years of research </a:t>
            </a:r>
            <a:r>
              <a:rPr lang="en-GB" sz="1800" u="none" kern="0" dirty="0" smtClean="0"/>
              <a:t>activity</a:t>
            </a:r>
          </a:p>
          <a:p>
            <a:pPr>
              <a:spcBef>
                <a:spcPts val="432"/>
              </a:spcBef>
              <a:defRPr/>
            </a:pPr>
            <a:r>
              <a:rPr lang="en-GB" sz="1800" u="none" kern="0" dirty="0" smtClean="0"/>
              <a:t>1.5 </a:t>
            </a:r>
            <a:r>
              <a:rPr lang="en-GB" sz="1800" u="none" kern="0" dirty="0" err="1"/>
              <a:t>MEuro</a:t>
            </a:r>
            <a:r>
              <a:rPr lang="en-GB" sz="1800" u="none" kern="0" dirty="0"/>
              <a:t> financial support a </a:t>
            </a:r>
            <a:r>
              <a:rPr lang="en-GB" sz="1800" u="none" kern="0" dirty="0" smtClean="0"/>
              <a:t>year</a:t>
            </a:r>
          </a:p>
          <a:p>
            <a:pPr>
              <a:spcBef>
                <a:spcPts val="432"/>
              </a:spcBef>
              <a:defRPr/>
            </a:pPr>
            <a:r>
              <a:rPr lang="en-US" sz="1800" u="none" kern="0" dirty="0" smtClean="0"/>
              <a:t>Collaboration </a:t>
            </a:r>
            <a:r>
              <a:rPr lang="en-US" sz="1800" u="none" kern="0" dirty="0"/>
              <a:t>with 30 foreign </a:t>
            </a:r>
            <a:r>
              <a:rPr lang="en-US" sz="1800" u="none" kern="0" dirty="0" smtClean="0"/>
              <a:t>institutions</a:t>
            </a:r>
          </a:p>
          <a:p>
            <a:pPr>
              <a:spcBef>
                <a:spcPts val="432"/>
              </a:spcBef>
              <a:defRPr/>
            </a:pPr>
            <a:r>
              <a:rPr lang="en-US" sz="1800" u="none" kern="0" dirty="0" smtClean="0"/>
              <a:t>150 </a:t>
            </a:r>
            <a:r>
              <a:rPr lang="en-US" sz="1800" u="none" kern="0" dirty="0"/>
              <a:t>seminars and invited </a:t>
            </a:r>
            <a:r>
              <a:rPr lang="en-US" sz="1800" u="none" kern="0" dirty="0" smtClean="0"/>
              <a:t>talks</a:t>
            </a:r>
          </a:p>
          <a:p>
            <a:pPr>
              <a:spcBef>
                <a:spcPts val="432"/>
              </a:spcBef>
              <a:defRPr/>
            </a:pPr>
            <a:r>
              <a:rPr lang="en-US" sz="1800" u="none" kern="0" dirty="0" smtClean="0"/>
              <a:t>12 </a:t>
            </a:r>
            <a:r>
              <a:rPr lang="en-US" sz="1800" u="none" kern="0" dirty="0"/>
              <a:t>books + 15 volumes + 170 journal papers + 500 conference papers</a:t>
            </a:r>
            <a:endParaRPr lang="en-US" sz="1800" u="none" dirty="0" smtClean="0"/>
          </a:p>
        </p:txBody>
      </p:sp>
      <p:pic>
        <p:nvPicPr>
          <p:cNvPr id="615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2117725"/>
            <a:ext cx="2344737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23010" y="6521450"/>
            <a:ext cx="8907463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i="1" u="none" dirty="0">
                <a:solidFill>
                  <a:srgbClr val="5F5F5F"/>
                </a:solidFill>
              </a:rPr>
              <a:t>I</a:t>
            </a:r>
            <a:r>
              <a:rPr lang="en-US" i="1" u="none" dirty="0" smtClean="0">
                <a:solidFill>
                  <a:srgbClr val="5F5F5F"/>
                </a:solidFill>
              </a:rPr>
              <a:t>EEE RAS Distinguished Ambassador Seminar		                                            Cairo, Egypt • 2 January 2013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1520825" y="871538"/>
            <a:ext cx="75580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u="none" dirty="0"/>
              <a:t>Robots Moving Closer to Humans              </a:t>
            </a:r>
            <a:fld id="{B92D2584-204F-45D5-9BAE-7BDB648873A9}" type="slidenum">
              <a:rPr lang="en-US" u="none" smtClean="0"/>
              <a:pPr/>
              <a:t>4</a:t>
            </a:fld>
            <a:r>
              <a:rPr lang="en-US" u="none" dirty="0" smtClean="0"/>
              <a:t>/25</a:t>
            </a:r>
            <a:endParaRPr lang="en-US" u="none" dirty="0"/>
          </a:p>
        </p:txBody>
      </p:sp>
      <p:pic>
        <p:nvPicPr>
          <p:cNvPr id="14" name="Picture 9" descr="PRISMA_22091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1852613"/>
            <a:ext cx="5354637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1857375"/>
            <a:ext cx="59848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3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Airobots_Final_cut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395" y="1373188"/>
            <a:ext cx="1500187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25" y="1301750"/>
            <a:ext cx="194627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0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Research Portfolio</a:t>
            </a:r>
            <a:endParaRPr lang="en-US" dirty="0"/>
          </a:p>
        </p:txBody>
      </p:sp>
      <p:sp>
        <p:nvSpPr>
          <p:cNvPr id="620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270000"/>
            <a:ext cx="8905875" cy="5041900"/>
          </a:xfrm>
        </p:spPr>
        <p:txBody>
          <a:bodyPr/>
          <a:lstStyle/>
          <a:p>
            <a:pPr eaLnBrk="1" hangingPunct="1">
              <a:spcBef>
                <a:spcPts val="438"/>
              </a:spcBef>
            </a:pPr>
            <a:r>
              <a:rPr lang="it-IT" sz="1800" dirty="0" err="1" smtClean="0">
                <a:solidFill>
                  <a:srgbClr val="0060FF"/>
                </a:solidFill>
              </a:rPr>
              <a:t>Aerial</a:t>
            </a:r>
            <a:r>
              <a:rPr lang="it-IT" sz="1800" dirty="0" smtClean="0">
                <a:solidFill>
                  <a:srgbClr val="0060FF"/>
                </a:solidFill>
              </a:rPr>
              <a:t> </a:t>
            </a:r>
            <a:r>
              <a:rPr lang="it-IT" sz="1800" dirty="0" err="1" smtClean="0">
                <a:solidFill>
                  <a:srgbClr val="0060FF"/>
                </a:solidFill>
              </a:rPr>
              <a:t>Robotics</a:t>
            </a:r>
            <a:endParaRPr lang="it-IT" sz="1800" dirty="0" smtClean="0">
              <a:solidFill>
                <a:srgbClr val="0060FF"/>
              </a:solidFill>
            </a:endParaRPr>
          </a:p>
          <a:p>
            <a:pPr eaLnBrk="1" hangingPunct="1">
              <a:spcBef>
                <a:spcPts val="438"/>
              </a:spcBef>
            </a:pPr>
            <a:r>
              <a:rPr lang="it-IT" sz="1800" dirty="0" smtClean="0">
                <a:solidFill>
                  <a:srgbClr val="0060FF"/>
                </a:solidFill>
              </a:rPr>
              <a:t>Dual-</a:t>
            </a:r>
            <a:r>
              <a:rPr lang="it-IT" sz="1800" dirty="0" err="1" smtClean="0">
                <a:solidFill>
                  <a:srgbClr val="0060FF"/>
                </a:solidFill>
              </a:rPr>
              <a:t>Arm</a:t>
            </a:r>
            <a:r>
              <a:rPr lang="it-IT" sz="1800" dirty="0" smtClean="0">
                <a:solidFill>
                  <a:srgbClr val="0060FF"/>
                </a:solidFill>
              </a:rPr>
              <a:t>/</a:t>
            </a:r>
            <a:r>
              <a:rPr lang="it-IT" sz="1800" dirty="0" err="1" smtClean="0">
                <a:solidFill>
                  <a:srgbClr val="0060FF"/>
                </a:solidFill>
              </a:rPr>
              <a:t>Hand</a:t>
            </a:r>
            <a:r>
              <a:rPr lang="it-IT" sz="1800" dirty="0" smtClean="0">
                <a:solidFill>
                  <a:srgbClr val="0060FF"/>
                </a:solidFill>
              </a:rPr>
              <a:t> </a:t>
            </a:r>
            <a:r>
              <a:rPr lang="it-IT" sz="1800" dirty="0" err="1" smtClean="0">
                <a:solidFill>
                  <a:srgbClr val="0060FF"/>
                </a:solidFill>
              </a:rPr>
              <a:t>Manipulation</a:t>
            </a:r>
            <a:endParaRPr lang="it-IT" sz="1800" dirty="0" smtClean="0">
              <a:solidFill>
                <a:srgbClr val="0060FF"/>
              </a:solidFill>
            </a:endParaRPr>
          </a:p>
          <a:p>
            <a:pPr eaLnBrk="1" hangingPunct="1">
              <a:spcBef>
                <a:spcPts val="438"/>
              </a:spcBef>
            </a:pPr>
            <a:r>
              <a:rPr lang="it-IT" sz="1800" dirty="0" smtClean="0">
                <a:solidFill>
                  <a:srgbClr val="5F5F5F"/>
                </a:solidFill>
              </a:rPr>
              <a:t>Control of Discrete </a:t>
            </a:r>
            <a:r>
              <a:rPr lang="it-IT" sz="1800" dirty="0" err="1" smtClean="0">
                <a:solidFill>
                  <a:srgbClr val="5F5F5F"/>
                </a:solidFill>
              </a:rPr>
              <a:t>Event</a:t>
            </a:r>
            <a:r>
              <a:rPr lang="it-IT" sz="1800" dirty="0" smtClean="0">
                <a:solidFill>
                  <a:srgbClr val="5F5F5F"/>
                </a:solidFill>
              </a:rPr>
              <a:t> Systems</a:t>
            </a:r>
          </a:p>
          <a:p>
            <a:pPr eaLnBrk="1" hangingPunct="1">
              <a:spcBef>
                <a:spcPts val="438"/>
              </a:spcBef>
            </a:pPr>
            <a:r>
              <a:rPr lang="it-IT" sz="1800" dirty="0" err="1" smtClean="0">
                <a:solidFill>
                  <a:srgbClr val="5F5F5F"/>
                </a:solidFill>
              </a:rPr>
              <a:t>Dynamic</a:t>
            </a:r>
            <a:r>
              <a:rPr lang="it-IT" sz="1800" dirty="0" smtClean="0">
                <a:solidFill>
                  <a:srgbClr val="5F5F5F"/>
                </a:solidFill>
              </a:rPr>
              <a:t> </a:t>
            </a:r>
            <a:r>
              <a:rPr lang="it-IT" sz="1800" dirty="0" err="1" smtClean="0">
                <a:solidFill>
                  <a:srgbClr val="5F5F5F"/>
                </a:solidFill>
              </a:rPr>
              <a:t>Parameter</a:t>
            </a:r>
            <a:r>
              <a:rPr lang="it-IT" sz="1800" dirty="0" smtClean="0">
                <a:solidFill>
                  <a:srgbClr val="5F5F5F"/>
                </a:solidFill>
              </a:rPr>
              <a:t> </a:t>
            </a:r>
            <a:r>
              <a:rPr lang="it-IT" sz="1800" dirty="0" err="1" smtClean="0">
                <a:solidFill>
                  <a:srgbClr val="5F5F5F"/>
                </a:solidFill>
              </a:rPr>
              <a:t>Identification</a:t>
            </a:r>
            <a:endParaRPr lang="it-IT" sz="1800" dirty="0" smtClean="0">
              <a:solidFill>
                <a:srgbClr val="5F5F5F"/>
              </a:solidFill>
            </a:endParaRPr>
          </a:p>
          <a:p>
            <a:pPr eaLnBrk="1" hangingPunct="1">
              <a:spcBef>
                <a:spcPts val="438"/>
              </a:spcBef>
            </a:pPr>
            <a:r>
              <a:rPr lang="it-IT" sz="1800" dirty="0" smtClean="0">
                <a:solidFill>
                  <a:srgbClr val="5F5F5F"/>
                </a:solidFill>
              </a:rPr>
              <a:t>Fault </a:t>
            </a:r>
            <a:r>
              <a:rPr lang="it-IT" sz="1800" dirty="0" err="1" smtClean="0">
                <a:solidFill>
                  <a:srgbClr val="5F5F5F"/>
                </a:solidFill>
              </a:rPr>
              <a:t>Diagnosis</a:t>
            </a:r>
            <a:r>
              <a:rPr lang="it-IT" sz="1800" dirty="0" smtClean="0">
                <a:solidFill>
                  <a:srgbClr val="5F5F5F"/>
                </a:solidFill>
              </a:rPr>
              <a:t> and Fault </a:t>
            </a:r>
            <a:r>
              <a:rPr lang="it-IT" sz="1800" dirty="0" err="1" smtClean="0">
                <a:solidFill>
                  <a:srgbClr val="5F5F5F"/>
                </a:solidFill>
              </a:rPr>
              <a:t>Tolerant</a:t>
            </a:r>
            <a:r>
              <a:rPr lang="it-IT" sz="1800" dirty="0" smtClean="0">
                <a:solidFill>
                  <a:srgbClr val="5F5F5F"/>
                </a:solidFill>
              </a:rPr>
              <a:t> Control</a:t>
            </a:r>
          </a:p>
          <a:p>
            <a:pPr eaLnBrk="1" hangingPunct="1">
              <a:spcBef>
                <a:spcPts val="438"/>
              </a:spcBef>
            </a:pPr>
            <a:r>
              <a:rPr lang="it-IT" sz="1800" dirty="0" smtClean="0">
                <a:solidFill>
                  <a:srgbClr val="0060FF"/>
                </a:solidFill>
              </a:rPr>
              <a:t>Force Control</a:t>
            </a:r>
          </a:p>
          <a:p>
            <a:pPr eaLnBrk="1" hangingPunct="1">
              <a:spcBef>
                <a:spcPts val="438"/>
              </a:spcBef>
            </a:pPr>
            <a:r>
              <a:rPr lang="it-IT" sz="1800" dirty="0" smtClean="0">
                <a:solidFill>
                  <a:srgbClr val="0060FF"/>
                </a:solidFill>
              </a:rPr>
              <a:t>Human</a:t>
            </a:r>
            <a:r>
              <a:rPr lang="it-IT" sz="1800" dirty="0" smtClean="0">
                <a:solidFill>
                  <a:srgbClr val="0060FF"/>
                </a:solidFill>
                <a:cs typeface="Tahoma" pitchFamily="34" charset="0"/>
              </a:rPr>
              <a:t>−</a:t>
            </a:r>
            <a:r>
              <a:rPr lang="it-IT" sz="1800" dirty="0" smtClean="0">
                <a:solidFill>
                  <a:srgbClr val="0060FF"/>
                </a:solidFill>
              </a:rPr>
              <a:t>Robot </a:t>
            </a:r>
            <a:r>
              <a:rPr lang="it-IT" sz="1800" dirty="0" err="1" smtClean="0">
                <a:solidFill>
                  <a:srgbClr val="0060FF"/>
                </a:solidFill>
              </a:rPr>
              <a:t>Interaction</a:t>
            </a:r>
            <a:endParaRPr lang="it-IT" sz="1800" dirty="0" smtClean="0">
              <a:solidFill>
                <a:srgbClr val="0060FF"/>
              </a:solidFill>
            </a:endParaRPr>
          </a:p>
          <a:p>
            <a:pPr eaLnBrk="1" hangingPunct="1">
              <a:spcBef>
                <a:spcPts val="438"/>
              </a:spcBef>
            </a:pPr>
            <a:r>
              <a:rPr lang="it-IT" sz="1800" dirty="0" err="1" smtClean="0">
                <a:solidFill>
                  <a:srgbClr val="0060FF"/>
                </a:solidFill>
              </a:rPr>
              <a:t>Lightweight</a:t>
            </a:r>
            <a:r>
              <a:rPr lang="it-IT" sz="1800" dirty="0" smtClean="0">
                <a:solidFill>
                  <a:srgbClr val="0060FF"/>
                </a:solidFill>
              </a:rPr>
              <a:t> </a:t>
            </a:r>
            <a:r>
              <a:rPr lang="it-IT" sz="1800" dirty="0" err="1" smtClean="0">
                <a:solidFill>
                  <a:srgbClr val="0060FF"/>
                </a:solidFill>
              </a:rPr>
              <a:t>Flexible</a:t>
            </a:r>
            <a:r>
              <a:rPr lang="it-IT" sz="1800" dirty="0" smtClean="0">
                <a:solidFill>
                  <a:srgbClr val="0060FF"/>
                </a:solidFill>
              </a:rPr>
              <a:t> Arms and Space </a:t>
            </a:r>
            <a:r>
              <a:rPr lang="it-IT" sz="1800" dirty="0" err="1" smtClean="0">
                <a:solidFill>
                  <a:srgbClr val="0060FF"/>
                </a:solidFill>
              </a:rPr>
              <a:t>Robotics</a:t>
            </a:r>
            <a:endParaRPr lang="it-IT" sz="1800" dirty="0" smtClean="0">
              <a:solidFill>
                <a:srgbClr val="0060FF"/>
              </a:solidFill>
            </a:endParaRPr>
          </a:p>
          <a:p>
            <a:pPr eaLnBrk="1" hangingPunct="1">
              <a:spcBef>
                <a:spcPts val="438"/>
              </a:spcBef>
            </a:pPr>
            <a:r>
              <a:rPr lang="it-IT" sz="1800" dirty="0" smtClean="0">
                <a:solidFill>
                  <a:srgbClr val="5F5F5F"/>
                </a:solidFill>
              </a:rPr>
              <a:t>Mobile </a:t>
            </a:r>
            <a:r>
              <a:rPr lang="it-IT" sz="1800" dirty="0" err="1" smtClean="0">
                <a:solidFill>
                  <a:srgbClr val="5F5F5F"/>
                </a:solidFill>
              </a:rPr>
              <a:t>Multirobot</a:t>
            </a:r>
            <a:r>
              <a:rPr lang="it-IT" sz="1800" dirty="0" smtClean="0">
                <a:solidFill>
                  <a:srgbClr val="5F5F5F"/>
                </a:solidFill>
              </a:rPr>
              <a:t> Systems</a:t>
            </a:r>
          </a:p>
          <a:p>
            <a:pPr eaLnBrk="1" hangingPunct="1">
              <a:spcBef>
                <a:spcPts val="438"/>
              </a:spcBef>
            </a:pPr>
            <a:r>
              <a:rPr lang="it-IT" sz="1800" dirty="0" smtClean="0">
                <a:solidFill>
                  <a:srgbClr val="5F5F5F"/>
                </a:solidFill>
              </a:rPr>
              <a:t>Mobile </a:t>
            </a:r>
            <a:r>
              <a:rPr lang="it-IT" sz="1800" dirty="0" err="1" smtClean="0">
                <a:solidFill>
                  <a:srgbClr val="5F5F5F"/>
                </a:solidFill>
              </a:rPr>
              <a:t>Robots</a:t>
            </a:r>
            <a:endParaRPr lang="it-IT" sz="1800" dirty="0" smtClean="0">
              <a:solidFill>
                <a:srgbClr val="5F5F5F"/>
              </a:solidFill>
            </a:endParaRPr>
          </a:p>
          <a:p>
            <a:pPr eaLnBrk="1" hangingPunct="1">
              <a:spcBef>
                <a:spcPts val="438"/>
              </a:spcBef>
            </a:pPr>
            <a:r>
              <a:rPr lang="it-IT" sz="1800" dirty="0" err="1" smtClean="0">
                <a:solidFill>
                  <a:srgbClr val="5F5F5F"/>
                </a:solidFill>
              </a:rPr>
              <a:t>Novel</a:t>
            </a:r>
            <a:r>
              <a:rPr lang="it-IT" sz="1800" dirty="0" smtClean="0">
                <a:solidFill>
                  <a:srgbClr val="5F5F5F"/>
                </a:solidFill>
              </a:rPr>
              <a:t> </a:t>
            </a:r>
            <a:r>
              <a:rPr lang="it-IT" sz="1800" dirty="0" err="1" smtClean="0">
                <a:solidFill>
                  <a:srgbClr val="5F5F5F"/>
                </a:solidFill>
              </a:rPr>
              <a:t>Actuation</a:t>
            </a:r>
            <a:r>
              <a:rPr lang="it-IT" sz="1800" dirty="0" smtClean="0">
                <a:solidFill>
                  <a:srgbClr val="5F5F5F"/>
                </a:solidFill>
              </a:rPr>
              <a:t> and </a:t>
            </a:r>
            <a:r>
              <a:rPr lang="it-IT" sz="1800" dirty="0" err="1" smtClean="0">
                <a:solidFill>
                  <a:srgbClr val="5F5F5F"/>
                </a:solidFill>
              </a:rPr>
              <a:t>Sensing</a:t>
            </a:r>
            <a:r>
              <a:rPr lang="it-IT" sz="1800" dirty="0" smtClean="0">
                <a:solidFill>
                  <a:srgbClr val="5F5F5F"/>
                </a:solidFill>
              </a:rPr>
              <a:t> Systems for </a:t>
            </a:r>
            <a:r>
              <a:rPr lang="it-IT" sz="1800" dirty="0" err="1" smtClean="0">
                <a:solidFill>
                  <a:srgbClr val="5F5F5F"/>
                </a:solidFill>
              </a:rPr>
              <a:t>Robotic</a:t>
            </a:r>
            <a:r>
              <a:rPr lang="it-IT" sz="1800" dirty="0" smtClean="0">
                <a:solidFill>
                  <a:srgbClr val="5F5F5F"/>
                </a:solidFill>
              </a:rPr>
              <a:t> Applications</a:t>
            </a:r>
          </a:p>
          <a:p>
            <a:pPr eaLnBrk="1" hangingPunct="1">
              <a:spcBef>
                <a:spcPts val="438"/>
              </a:spcBef>
            </a:pPr>
            <a:r>
              <a:rPr lang="it-IT" sz="1800" dirty="0" err="1" smtClean="0">
                <a:solidFill>
                  <a:srgbClr val="0060FF"/>
                </a:solidFill>
              </a:rPr>
              <a:t>Redundant</a:t>
            </a:r>
            <a:r>
              <a:rPr lang="it-IT" sz="1800" dirty="0" smtClean="0">
                <a:solidFill>
                  <a:srgbClr val="0060FF"/>
                </a:solidFill>
              </a:rPr>
              <a:t> </a:t>
            </a:r>
            <a:r>
              <a:rPr lang="it-IT" sz="1800" dirty="0" err="1" smtClean="0">
                <a:solidFill>
                  <a:srgbClr val="0060FF"/>
                </a:solidFill>
              </a:rPr>
              <a:t>Manipulators</a:t>
            </a:r>
            <a:endParaRPr lang="it-IT" sz="1800" dirty="0" smtClean="0">
              <a:solidFill>
                <a:srgbClr val="0060FF"/>
              </a:solidFill>
            </a:endParaRPr>
          </a:p>
          <a:p>
            <a:pPr eaLnBrk="1" hangingPunct="1">
              <a:spcBef>
                <a:spcPts val="438"/>
              </a:spcBef>
            </a:pPr>
            <a:r>
              <a:rPr lang="it-IT" sz="1800" dirty="0" smtClean="0">
                <a:solidFill>
                  <a:srgbClr val="0060FF"/>
                </a:solidFill>
              </a:rPr>
              <a:t>Service </a:t>
            </a:r>
            <a:r>
              <a:rPr lang="it-IT" sz="1800" dirty="0" err="1" smtClean="0">
                <a:solidFill>
                  <a:srgbClr val="0060FF"/>
                </a:solidFill>
              </a:rPr>
              <a:t>Robotics</a:t>
            </a:r>
            <a:endParaRPr lang="it-IT" sz="1800" dirty="0" smtClean="0">
              <a:solidFill>
                <a:srgbClr val="0060FF"/>
              </a:solidFill>
            </a:endParaRPr>
          </a:p>
          <a:p>
            <a:pPr eaLnBrk="1" hangingPunct="1">
              <a:spcBef>
                <a:spcPts val="438"/>
              </a:spcBef>
            </a:pPr>
            <a:r>
              <a:rPr lang="it-IT" sz="1800" dirty="0" err="1" smtClean="0">
                <a:solidFill>
                  <a:srgbClr val="5F5F5F"/>
                </a:solidFill>
              </a:rPr>
              <a:t>Supervisory</a:t>
            </a:r>
            <a:r>
              <a:rPr lang="it-IT" sz="1800" dirty="0" smtClean="0">
                <a:solidFill>
                  <a:srgbClr val="5F5F5F"/>
                </a:solidFill>
              </a:rPr>
              <a:t> Control of Petri </a:t>
            </a:r>
            <a:r>
              <a:rPr lang="it-IT" sz="1800" dirty="0" err="1" smtClean="0">
                <a:solidFill>
                  <a:srgbClr val="5F5F5F"/>
                </a:solidFill>
              </a:rPr>
              <a:t>Nets</a:t>
            </a:r>
            <a:endParaRPr lang="it-IT" sz="1800" dirty="0" smtClean="0">
              <a:solidFill>
                <a:srgbClr val="5F5F5F"/>
              </a:solidFill>
            </a:endParaRPr>
          </a:p>
          <a:p>
            <a:pPr eaLnBrk="1" hangingPunct="1">
              <a:spcBef>
                <a:spcPts val="438"/>
              </a:spcBef>
            </a:pPr>
            <a:r>
              <a:rPr lang="it-IT" sz="1800" dirty="0" err="1" smtClean="0">
                <a:solidFill>
                  <a:srgbClr val="5F5F5F"/>
                </a:solidFill>
              </a:rPr>
              <a:t>Underwater</a:t>
            </a:r>
            <a:r>
              <a:rPr lang="it-IT" sz="1800" dirty="0" smtClean="0">
                <a:solidFill>
                  <a:srgbClr val="5F5F5F"/>
                </a:solidFill>
              </a:rPr>
              <a:t> </a:t>
            </a:r>
            <a:r>
              <a:rPr lang="it-IT" sz="1800" dirty="0" err="1" smtClean="0">
                <a:solidFill>
                  <a:srgbClr val="5F5F5F"/>
                </a:solidFill>
              </a:rPr>
              <a:t>Robotics</a:t>
            </a:r>
            <a:endParaRPr lang="it-IT" sz="1800" dirty="0" smtClean="0">
              <a:solidFill>
                <a:srgbClr val="5F5F5F"/>
              </a:solidFill>
            </a:endParaRPr>
          </a:p>
          <a:p>
            <a:pPr eaLnBrk="1" hangingPunct="1">
              <a:spcBef>
                <a:spcPts val="438"/>
              </a:spcBef>
            </a:pPr>
            <a:r>
              <a:rPr lang="it-IT" sz="1800" dirty="0" smtClean="0">
                <a:solidFill>
                  <a:srgbClr val="0060FF"/>
                </a:solidFill>
              </a:rPr>
              <a:t>Visual </a:t>
            </a:r>
            <a:r>
              <a:rPr lang="it-IT" sz="1800" dirty="0" err="1" smtClean="0">
                <a:solidFill>
                  <a:srgbClr val="0060FF"/>
                </a:solidFill>
              </a:rPr>
              <a:t>Servoing</a:t>
            </a:r>
            <a:endParaRPr lang="en-US" sz="1800" dirty="0" smtClean="0">
              <a:solidFill>
                <a:srgbClr val="0060FF"/>
              </a:solidFill>
            </a:endParaRPr>
          </a:p>
        </p:txBody>
      </p:sp>
      <p:pic>
        <p:nvPicPr>
          <p:cNvPr id="7" name="master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963" y="2285670"/>
            <a:ext cx="4478337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PHRIENDS_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3567113"/>
            <a:ext cx="1366838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DEXMART_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634" y="2390775"/>
            <a:ext cx="1995488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simov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3625850"/>
            <a:ext cx="352107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709863"/>
            <a:ext cx="83534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ostural_Synergies.wm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13150"/>
            <a:ext cx="3779838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8" y="4902200"/>
            <a:ext cx="122396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5330825"/>
            <a:ext cx="19526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50" y="5702300"/>
            <a:ext cx="1423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/>
          <p:cNvPicPr>
            <a:picLocks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094833" y="2194702"/>
            <a:ext cx="1952181" cy="1136651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1520825" y="871538"/>
            <a:ext cx="75580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u="none" dirty="0"/>
              <a:t>Robots Moving Closer to Humans              </a:t>
            </a:r>
            <a:fld id="{B92D2584-204F-45D5-9BAE-7BDB648873A9}" type="slidenum">
              <a:rPr lang="en-US" u="none" smtClean="0"/>
              <a:pPr/>
              <a:t>5</a:t>
            </a:fld>
            <a:r>
              <a:rPr lang="en-US" u="none" dirty="0" smtClean="0"/>
              <a:t>/25</a:t>
            </a:r>
            <a:endParaRPr lang="en-US" u="none" dirty="0"/>
          </a:p>
        </p:txBody>
      </p:sp>
      <p:sp>
        <p:nvSpPr>
          <p:cNvPr id="22" name="Rectangle 12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23010" y="6530503"/>
            <a:ext cx="8907463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i="1" u="none" dirty="0">
                <a:solidFill>
                  <a:srgbClr val="5F5F5F"/>
                </a:solidFill>
              </a:rPr>
              <a:t>I</a:t>
            </a:r>
            <a:r>
              <a:rPr lang="en-US" i="1" u="none" dirty="0" smtClean="0">
                <a:solidFill>
                  <a:srgbClr val="5F5F5F"/>
                </a:solidFill>
              </a:rPr>
              <a:t>EEE RAS Distinguished Ambassador Seminar		                                            Cairo, Egypt • 2 January 2013</a:t>
            </a:r>
          </a:p>
        </p:txBody>
      </p:sp>
      <p:pic>
        <p:nvPicPr>
          <p:cNvPr id="2" name="dexmart-fzi-icra2011-v2.mov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376352" y="3614400"/>
            <a:ext cx="4480000" cy="252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244" y="3284888"/>
            <a:ext cx="1092662" cy="1303791"/>
          </a:xfrm>
          <a:prstGeom prst="rect">
            <a:avLst/>
          </a:prstGeom>
        </p:spPr>
      </p:pic>
      <p:pic>
        <p:nvPicPr>
          <p:cNvPr id="23" name="CARPI12_0041_VS2_fi.avi.WMV">
            <a:hlinkClick r:id="" action="ppaction://media"/>
          </p:cNvPr>
          <p:cNvPicPr>
            <a:picLocks noRot="1" noChangeAspect="1"/>
          </p:cNvPicPr>
          <p:nvPr>
            <a:videoFile r:link="rId6"/>
          </p:nvPr>
        </p:nvPicPr>
        <p:blipFill>
          <a:blip r:embed="rId22"/>
          <a:stretch>
            <a:fillRect/>
          </a:stretch>
        </p:blipFill>
        <p:spPr>
          <a:xfrm>
            <a:off x="4816444" y="2293654"/>
            <a:ext cx="3939413" cy="226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4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36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982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4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6938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31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312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video>
              <p:cMediaNode vol="80000">
                <p:cTn id="93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Robots !!!</a:t>
            </a:r>
            <a:endParaRPr lang="it-IT" dirty="0" smtClean="0"/>
          </a:p>
        </p:txBody>
      </p:sp>
      <p:sp>
        <p:nvSpPr>
          <p:cNvPr id="17411" name="Rectangle 7"/>
          <p:cNvSpPr>
            <a:spLocks noChangeArrowheads="1"/>
          </p:cNvSpPr>
          <p:nvPr/>
        </p:nvSpPr>
        <p:spPr bwMode="auto">
          <a:xfrm>
            <a:off x="1520825" y="871538"/>
            <a:ext cx="75580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u="none" dirty="0"/>
              <a:t>Robots Moving Closer to Humans              </a:t>
            </a:r>
            <a:fld id="{B92D2584-204F-45D5-9BAE-7BDB648873A9}" type="slidenum">
              <a:rPr lang="en-US" u="none" smtClean="0"/>
              <a:pPr/>
              <a:t>6</a:t>
            </a:fld>
            <a:r>
              <a:rPr lang="en-US" u="none" dirty="0" smtClean="0"/>
              <a:t>/25</a:t>
            </a:r>
            <a:endParaRPr lang="en-US" u="none" dirty="0"/>
          </a:p>
        </p:txBody>
      </p:sp>
      <p:pic>
        <p:nvPicPr>
          <p:cNvPr id="17412" name="Picture 5" descr="51NHENH0RT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605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over_2007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3021013"/>
            <a:ext cx="2568575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45"/>
          <p:cNvSpPr>
            <a:spLocks noChangeArrowheads="1"/>
          </p:cNvSpPr>
          <p:nvPr/>
        </p:nvSpPr>
        <p:spPr bwMode="auto">
          <a:xfrm>
            <a:off x="3251200" y="1354138"/>
            <a:ext cx="227330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l">
              <a:spcBef>
                <a:spcPct val="20000"/>
              </a:spcBef>
            </a:pPr>
            <a:r>
              <a:rPr lang="it-IT" sz="2400" u="none">
                <a:solidFill>
                  <a:schemeClr val="tx1"/>
                </a:solidFill>
                <a:cs typeface="Arial" charset="0"/>
              </a:rPr>
              <a:t>Mars</a:t>
            </a:r>
          </a:p>
          <a:p>
            <a:pPr marL="342900" indent="-342900" algn="l">
              <a:spcBef>
                <a:spcPct val="20000"/>
              </a:spcBef>
            </a:pPr>
            <a:r>
              <a:rPr lang="en-GB" altLang="ja-JP" sz="2400" u="none">
                <a:solidFill>
                  <a:schemeClr val="tx1"/>
                </a:solidFill>
                <a:ea typeface="ＭＳ Ｐゴシック" charset="-128"/>
                <a:cs typeface="Arial" charset="0"/>
              </a:rPr>
              <a:t>Oceans</a:t>
            </a:r>
          </a:p>
          <a:p>
            <a:pPr marL="342900" indent="-342900" algn="l">
              <a:spcBef>
                <a:spcPct val="20000"/>
              </a:spcBef>
            </a:pPr>
            <a:r>
              <a:rPr lang="en-GB" altLang="ja-JP" sz="2400" u="none">
                <a:solidFill>
                  <a:schemeClr val="tx1"/>
                </a:solidFill>
                <a:ea typeface="ＭＳ Ｐゴシック" charset="-128"/>
                <a:cs typeface="Arial" charset="0"/>
              </a:rPr>
              <a:t>Hospitals</a:t>
            </a:r>
          </a:p>
          <a:p>
            <a:pPr marL="342900" indent="-342900" algn="l">
              <a:spcBef>
                <a:spcPct val="20000"/>
              </a:spcBef>
            </a:pPr>
            <a:r>
              <a:rPr lang="en-GB" altLang="ja-JP" sz="2400" u="none">
                <a:solidFill>
                  <a:schemeClr val="tx1"/>
                </a:solidFill>
                <a:ea typeface="ＭＳ Ｐゴシック" charset="-128"/>
                <a:cs typeface="Arial" charset="0"/>
              </a:rPr>
              <a:t>Factories</a:t>
            </a:r>
          </a:p>
          <a:p>
            <a:pPr marL="342900" indent="-342900" algn="l">
              <a:spcBef>
                <a:spcPct val="20000"/>
              </a:spcBef>
            </a:pPr>
            <a:r>
              <a:rPr lang="en-GB" altLang="ja-JP" sz="2400" u="none">
                <a:solidFill>
                  <a:schemeClr val="tx1"/>
                </a:solidFill>
                <a:ea typeface="ＭＳ Ｐゴシック" charset="-128"/>
                <a:cs typeface="Arial" charset="0"/>
              </a:rPr>
              <a:t>Schools</a:t>
            </a:r>
          </a:p>
          <a:p>
            <a:pPr marL="342900" indent="-342900" algn="l">
              <a:spcBef>
                <a:spcPct val="20000"/>
              </a:spcBef>
            </a:pPr>
            <a:r>
              <a:rPr lang="en-GB" altLang="ja-JP" sz="2400" u="none">
                <a:solidFill>
                  <a:schemeClr val="tx1"/>
                </a:solidFill>
                <a:ea typeface="ＭＳ Ｐゴシック" charset="-128"/>
                <a:cs typeface="Arial" charset="0"/>
              </a:rPr>
              <a:t>Homes</a:t>
            </a:r>
          </a:p>
          <a:p>
            <a:pPr marL="342900" indent="-342900" algn="l">
              <a:spcBef>
                <a:spcPct val="20000"/>
              </a:spcBef>
            </a:pPr>
            <a:r>
              <a:rPr lang="en-GB" sz="2400" u="none">
                <a:solidFill>
                  <a:schemeClr val="tx1"/>
                </a:solidFill>
                <a:cs typeface="Arial" charset="0"/>
              </a:rPr>
              <a:t>...</a:t>
            </a:r>
            <a:endParaRPr lang="it-IT" sz="2400" u="none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7415" name="TextBox 7"/>
          <p:cNvSpPr txBox="1">
            <a:spLocks noChangeArrowheads="1"/>
          </p:cNvSpPr>
          <p:nvPr/>
        </p:nvSpPr>
        <p:spPr bwMode="auto">
          <a:xfrm>
            <a:off x="1106488" y="4508500"/>
            <a:ext cx="114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800" u="none">
                <a:solidFill>
                  <a:srgbClr val="0060FF"/>
                </a:solidFill>
              </a:rPr>
              <a:t>Today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524625" y="2308225"/>
            <a:ext cx="18573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800" u="none">
                <a:solidFill>
                  <a:srgbClr val="0060FF"/>
                </a:solidFill>
              </a:rPr>
              <a:t>Tomorrow</a:t>
            </a:r>
          </a:p>
        </p:txBody>
      </p:sp>
      <p:sp>
        <p:nvSpPr>
          <p:cNvPr id="14" name="Rectangle 45"/>
          <p:cNvSpPr>
            <a:spLocks noChangeArrowheads="1"/>
          </p:cNvSpPr>
          <p:nvPr/>
        </p:nvSpPr>
        <p:spPr bwMode="auto">
          <a:xfrm>
            <a:off x="3511550" y="4191000"/>
            <a:ext cx="2417763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400" u="none" dirty="0">
                <a:solidFill>
                  <a:schemeClr val="tx1"/>
                </a:solidFill>
                <a:cs typeface="Arial" charset="0"/>
              </a:rPr>
              <a:t>Intelligent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u="none" dirty="0">
                <a:solidFill>
                  <a:schemeClr val="tx1"/>
                </a:solidFill>
                <a:cs typeface="Arial" charset="0"/>
              </a:rPr>
              <a:t>Personal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u="none" dirty="0">
                <a:solidFill>
                  <a:schemeClr val="tx1"/>
                </a:solidFill>
                <a:cs typeface="Arial" charset="0"/>
              </a:rPr>
              <a:t>Pervasive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u="none" dirty="0">
                <a:solidFill>
                  <a:schemeClr val="tx1"/>
                </a:solidFill>
                <a:cs typeface="Arial" charset="0"/>
              </a:rPr>
              <a:t>Disappearing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u="none" dirty="0">
                <a:solidFill>
                  <a:schemeClr val="tx1"/>
                </a:solidFill>
                <a:cs typeface="Arial" charset="0"/>
              </a:rPr>
              <a:t>Ubiquitous</a:t>
            </a:r>
            <a:endParaRPr lang="it-IT" sz="2400" u="none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" name="Rectangle 12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23010" y="6521450"/>
            <a:ext cx="8907463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i="1" u="none" dirty="0">
                <a:solidFill>
                  <a:srgbClr val="5F5F5F"/>
                </a:solidFill>
              </a:rPr>
              <a:t>I</a:t>
            </a:r>
            <a:r>
              <a:rPr lang="en-US" i="1" u="none" dirty="0" smtClean="0">
                <a:solidFill>
                  <a:srgbClr val="5F5F5F"/>
                </a:solidFill>
              </a:rPr>
              <a:t>EEE RAS Distinguished Ambassador Seminar		                                            Cairo, Egypt • 2 January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Definition of Robot</a:t>
            </a:r>
          </a:p>
        </p:txBody>
      </p:sp>
      <p:sp>
        <p:nvSpPr>
          <p:cNvPr id="19473" name="Rectangle 7"/>
          <p:cNvSpPr>
            <a:spLocks noChangeArrowheads="1"/>
          </p:cNvSpPr>
          <p:nvPr/>
        </p:nvSpPr>
        <p:spPr bwMode="auto">
          <a:xfrm>
            <a:off x="1520825" y="871538"/>
            <a:ext cx="75580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u="none" dirty="0"/>
              <a:t>Robots Moving Closer to Humans              </a:t>
            </a:r>
            <a:fld id="{CEA5F18C-34FA-415A-81C2-569E7272E2B7}" type="slidenum">
              <a:rPr lang="en-US" u="none" smtClean="0"/>
              <a:pPr/>
              <a:t>7</a:t>
            </a:fld>
            <a:r>
              <a:rPr lang="en-US" u="none" dirty="0" smtClean="0"/>
              <a:t>/25</a:t>
            </a:r>
            <a:endParaRPr lang="en-US" u="none" dirty="0"/>
          </a:p>
        </p:txBody>
      </p:sp>
      <p:pic>
        <p:nvPicPr>
          <p:cNvPr id="54" name="walle_pres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419" y="1365250"/>
            <a:ext cx="6800614" cy="5103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ectangle 3"/>
          <p:cNvSpPr txBox="1">
            <a:spLocks noChangeArrowheads="1"/>
          </p:cNvSpPr>
          <p:nvPr/>
        </p:nvSpPr>
        <p:spPr bwMode="auto">
          <a:xfrm>
            <a:off x="119063" y="1365250"/>
            <a:ext cx="8905875" cy="500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50000"/>
              </a:spcBef>
              <a:buClr>
                <a:srgbClr val="000080"/>
              </a:buClr>
              <a:buSzPct val="60000"/>
              <a:buFont typeface="Wingdings" pitchFamily="2" charset="2"/>
              <a:buChar char="n"/>
              <a:defRPr/>
            </a:pPr>
            <a:r>
              <a:rPr lang="en-GB" sz="2000" u="none" kern="0" dirty="0" smtClean="0">
                <a:solidFill>
                  <a:schemeClr val="tx1"/>
                </a:solidFill>
                <a:latin typeface="+mn-lt"/>
              </a:rPr>
              <a:t>Robot </a:t>
            </a:r>
            <a:r>
              <a:rPr lang="en-GB" sz="2000" u="none" kern="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GB" sz="2000" u="none" kern="0" dirty="0" err="1">
                <a:solidFill>
                  <a:srgbClr val="0060FF"/>
                </a:solidFill>
                <a:latin typeface="+mn-lt"/>
              </a:rPr>
              <a:t>robota</a:t>
            </a:r>
            <a:r>
              <a:rPr lang="en-GB" sz="2000" u="none" kern="0" dirty="0">
                <a:solidFill>
                  <a:schemeClr val="tx1"/>
                </a:solidFill>
                <a:latin typeface="+mn-lt"/>
              </a:rPr>
              <a:t> = subordinate work)</a:t>
            </a:r>
          </a:p>
          <a:p>
            <a:pPr marL="342900" indent="-342900" algn="l">
              <a:spcBef>
                <a:spcPct val="50000"/>
              </a:spcBef>
              <a:buClr>
                <a:srgbClr val="000080"/>
              </a:buClr>
              <a:buSzPct val="60000"/>
              <a:buFont typeface="Wingdings" pitchFamily="2" charset="2"/>
              <a:buChar char="n"/>
              <a:defRPr/>
            </a:pPr>
            <a:r>
              <a:rPr lang="en-GB" sz="2000" u="none" kern="0" dirty="0">
                <a:solidFill>
                  <a:schemeClr val="tx1"/>
                </a:solidFill>
                <a:latin typeface="+mn-lt"/>
              </a:rPr>
              <a:t>One of human beings' greatest ambitions has been to give life to their </a:t>
            </a:r>
            <a:r>
              <a:rPr lang="en-GB" sz="2000" u="none" kern="0" dirty="0" err="1">
                <a:solidFill>
                  <a:schemeClr val="tx1"/>
                </a:solidFill>
                <a:latin typeface="+mn-lt"/>
              </a:rPr>
              <a:t>artifacts</a:t>
            </a:r>
            <a:r>
              <a:rPr lang="en-GB" sz="2000" u="none" kern="0" dirty="0">
                <a:solidFill>
                  <a:schemeClr val="tx1"/>
                </a:solidFill>
                <a:latin typeface="+mn-lt"/>
              </a:rPr>
              <a:t> (mythology)</a:t>
            </a:r>
          </a:p>
          <a:p>
            <a:pPr marL="342900" indent="-342900" algn="l">
              <a:spcBef>
                <a:spcPct val="50000"/>
              </a:spcBef>
              <a:buClr>
                <a:srgbClr val="000080"/>
              </a:buClr>
              <a:buSzPct val="60000"/>
              <a:buFont typeface="Wingdings" pitchFamily="2" charset="2"/>
              <a:buChar char="n"/>
              <a:defRPr/>
            </a:pPr>
            <a:r>
              <a:rPr lang="en-GB" sz="2000" u="none" kern="0" dirty="0">
                <a:solidFill>
                  <a:schemeClr val="tx1"/>
                </a:solidFill>
                <a:latin typeface="+mn-lt"/>
              </a:rPr>
              <a:t>Man and woman in the street continue to imagine the robot as an android who can speak, walk, see, and hear (science fiction)</a:t>
            </a:r>
          </a:p>
          <a:p>
            <a:pPr marL="342900" indent="-342900" algn="l">
              <a:spcBef>
                <a:spcPct val="50000"/>
              </a:spcBef>
              <a:buClr>
                <a:srgbClr val="000080"/>
              </a:buClr>
              <a:buSzPct val="60000"/>
              <a:buFont typeface="Wingdings" pitchFamily="2" charset="2"/>
              <a:buChar char="n"/>
              <a:defRPr/>
            </a:pPr>
            <a:r>
              <a:rPr lang="en-GB" sz="2000" u="none" kern="0" dirty="0">
                <a:solidFill>
                  <a:schemeClr val="tx1"/>
                </a:solidFill>
                <a:latin typeface="+mn-lt"/>
              </a:rPr>
              <a:t>The robot is seen as a machine that, independently of its exterior, is able to modify the environment in which it operates (reality</a:t>
            </a:r>
            <a:r>
              <a:rPr lang="en-GB" sz="2000" u="none" kern="0" dirty="0" smtClean="0">
                <a:solidFill>
                  <a:schemeClr val="tx1"/>
                </a:solidFill>
                <a:latin typeface="+mn-lt"/>
              </a:rPr>
              <a:t>)</a:t>
            </a:r>
            <a:endParaRPr lang="en-US" sz="2000" u="none" kern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ectangle 12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23010" y="6521450"/>
            <a:ext cx="8907463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i="1" u="none" dirty="0">
                <a:solidFill>
                  <a:srgbClr val="5F5F5F"/>
                </a:solidFill>
              </a:rPr>
              <a:t>I</a:t>
            </a:r>
            <a:r>
              <a:rPr lang="en-US" i="1" u="none" dirty="0" smtClean="0">
                <a:solidFill>
                  <a:srgbClr val="5F5F5F"/>
                </a:solidFill>
              </a:rPr>
              <a:t>EEE RAS Distinguished Ambassador Seminar		                                            Cairo, Egypt • 2 January 2013</a:t>
            </a:r>
          </a:p>
        </p:txBody>
      </p:sp>
    </p:spTree>
    <p:extLst>
      <p:ext uri="{BB962C8B-B14F-4D97-AF65-F5344CB8AC3E}">
        <p14:creationId xmlns:p14="http://schemas.microsoft.com/office/powerpoint/2010/main" val="312825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720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2" descr="Schunk SAH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578" y="5407326"/>
            <a:ext cx="107315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0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Robot Skills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88879" y="1559311"/>
            <a:ext cx="23498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u="none" kern="0" dirty="0">
                <a:solidFill>
                  <a:schemeClr val="tx1"/>
                </a:solidFill>
              </a:rPr>
              <a:t>o</a:t>
            </a:r>
            <a:r>
              <a:rPr lang="en-GB" sz="1600" u="none" kern="0" dirty="0" smtClean="0">
                <a:solidFill>
                  <a:schemeClr val="tx1"/>
                </a:solidFill>
              </a:rPr>
              <a:t>bject recognition </a:t>
            </a:r>
            <a:r>
              <a:rPr lang="en-GB" sz="1600" u="none" kern="0" dirty="0">
                <a:solidFill>
                  <a:schemeClr val="tx1"/>
                </a:solidFill>
              </a:rPr>
              <a:t>capabilities of </a:t>
            </a:r>
            <a:r>
              <a:rPr lang="en-GB" sz="1600" u="none" kern="0" dirty="0" smtClean="0">
                <a:solidFill>
                  <a:schemeClr val="tx1"/>
                </a:solidFill>
              </a:rPr>
              <a:t>a</a:t>
            </a:r>
          </a:p>
          <a:p>
            <a:pPr algn="ctr">
              <a:defRPr/>
            </a:pPr>
            <a:r>
              <a:rPr lang="en-GB" sz="1600" u="none" kern="0" dirty="0" smtClean="0">
                <a:solidFill>
                  <a:srgbClr val="0060FF"/>
                </a:solidFill>
              </a:rPr>
              <a:t>2-year-old child</a:t>
            </a:r>
            <a:endParaRPr lang="en-US" sz="1600" u="none" kern="0" dirty="0">
              <a:solidFill>
                <a:srgbClr val="006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89688" y="2754313"/>
            <a:ext cx="254158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u="none" kern="0" dirty="0">
                <a:solidFill>
                  <a:schemeClr val="tx1"/>
                </a:solidFill>
              </a:rPr>
              <a:t>language capabilities of a </a:t>
            </a:r>
            <a:r>
              <a:rPr lang="en-GB" sz="1600" u="none" kern="0" dirty="0">
                <a:solidFill>
                  <a:srgbClr val="0060FF"/>
                </a:solidFill>
              </a:rPr>
              <a:t>4-year-old child</a:t>
            </a:r>
            <a:endParaRPr lang="en-US" sz="1600" u="none" kern="0" dirty="0">
              <a:solidFill>
                <a:srgbClr val="0060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777478" y="5453362"/>
            <a:ext cx="24447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u="none" kern="0" dirty="0">
                <a:solidFill>
                  <a:schemeClr val="tx1"/>
                </a:solidFill>
              </a:rPr>
              <a:t>manual dexterity of </a:t>
            </a:r>
            <a:r>
              <a:rPr lang="en-GB" sz="1600" u="none" kern="0" dirty="0" smtClean="0">
                <a:solidFill>
                  <a:schemeClr val="tx1"/>
                </a:solidFill>
              </a:rPr>
              <a:t>a</a:t>
            </a:r>
          </a:p>
          <a:p>
            <a:pPr algn="ctr">
              <a:defRPr/>
            </a:pPr>
            <a:r>
              <a:rPr lang="en-GB" sz="1600" u="none" kern="0" dirty="0" smtClean="0">
                <a:solidFill>
                  <a:srgbClr val="0060FF"/>
                </a:solidFill>
              </a:rPr>
              <a:t>6-year-old </a:t>
            </a:r>
            <a:r>
              <a:rPr lang="en-GB" sz="1600" u="none" kern="0" dirty="0">
                <a:solidFill>
                  <a:srgbClr val="0060FF"/>
                </a:solidFill>
              </a:rPr>
              <a:t>child</a:t>
            </a:r>
            <a:endParaRPr lang="en-US" sz="1600" u="none" kern="0" dirty="0">
              <a:solidFill>
                <a:srgbClr val="0060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424" y="4320231"/>
            <a:ext cx="26082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u="none" kern="0" dirty="0">
                <a:solidFill>
                  <a:schemeClr val="tx1"/>
                </a:solidFill>
              </a:rPr>
              <a:t>social understanding </a:t>
            </a:r>
            <a:r>
              <a:rPr lang="en-GB" sz="1600" u="none" kern="0" dirty="0" smtClean="0">
                <a:solidFill>
                  <a:schemeClr val="tx1"/>
                </a:solidFill>
              </a:rPr>
              <a:t>of an</a:t>
            </a:r>
          </a:p>
          <a:p>
            <a:pPr algn="ctr">
              <a:defRPr/>
            </a:pPr>
            <a:r>
              <a:rPr lang="en-GB" sz="1600" u="none" kern="0" dirty="0" smtClean="0">
                <a:solidFill>
                  <a:srgbClr val="0060FF"/>
                </a:solidFill>
              </a:rPr>
              <a:t>8-year-old </a:t>
            </a:r>
            <a:r>
              <a:rPr lang="en-GB" sz="1600" u="none" kern="0" dirty="0">
                <a:solidFill>
                  <a:srgbClr val="0060FF"/>
                </a:solidFill>
              </a:rPr>
              <a:t>child</a:t>
            </a:r>
            <a:endParaRPr lang="en-US" sz="1600" u="none" kern="0" dirty="0">
              <a:solidFill>
                <a:srgbClr val="0060FF"/>
              </a:solidFill>
            </a:endParaRPr>
          </a:p>
        </p:txBody>
      </p:sp>
      <p:pic>
        <p:nvPicPr>
          <p:cNvPr id="8203" name="Picture 14" descr="Dscf4817-sma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3" y="1649798"/>
            <a:ext cx="7556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5" descr="robots47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3051175"/>
            <a:ext cx="173355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16" descr="robot-talk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413" y="3365500"/>
            <a:ext cx="2116137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Cub_reaching_-_impedence_contro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22325" y="2532869"/>
            <a:ext cx="3600000" cy="2700000"/>
          </a:xfrm>
          <a:prstGeom prst="rect">
            <a:avLst/>
          </a:prstGeom>
        </p:spPr>
      </p:pic>
      <p:sp>
        <p:nvSpPr>
          <p:cNvPr id="15" name="Rectangle 12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23010" y="6521450"/>
            <a:ext cx="8907463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i="1" u="none" dirty="0">
                <a:solidFill>
                  <a:srgbClr val="5F5F5F"/>
                </a:solidFill>
              </a:rPr>
              <a:t>I</a:t>
            </a:r>
            <a:r>
              <a:rPr lang="en-US" i="1" u="none" dirty="0" smtClean="0">
                <a:solidFill>
                  <a:srgbClr val="5F5F5F"/>
                </a:solidFill>
              </a:rPr>
              <a:t>EEE RAS Distinguished Ambassador Seminar		                                            Cairo, Egypt • 2 January 2013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1520825" y="871538"/>
            <a:ext cx="75580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u="none" dirty="0"/>
              <a:t>Robots Moving Closer to Humans              </a:t>
            </a:r>
            <a:fld id="{B92D2584-204F-45D5-9BAE-7BDB648873A9}" type="slidenum">
              <a:rPr lang="en-US" u="none" smtClean="0"/>
              <a:pPr/>
              <a:t>8</a:t>
            </a:fld>
            <a:r>
              <a:rPr lang="en-US" u="none" dirty="0" smtClean="0"/>
              <a:t>/25</a:t>
            </a:r>
            <a:endParaRPr lang="en-US" u="none" dirty="0"/>
          </a:p>
        </p:txBody>
      </p:sp>
    </p:spTree>
    <p:extLst>
      <p:ext uri="{BB962C8B-B14F-4D97-AF65-F5344CB8AC3E}">
        <p14:creationId xmlns:p14="http://schemas.microsoft.com/office/powerpoint/2010/main" val="324690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Definition of Robotics</a:t>
            </a:r>
          </a:p>
        </p:txBody>
      </p:sp>
      <p:sp>
        <p:nvSpPr>
          <p:cNvPr id="19459" name="Rectangle 7"/>
          <p:cNvSpPr>
            <a:spLocks noChangeArrowheads="1"/>
          </p:cNvSpPr>
          <p:nvPr/>
        </p:nvSpPr>
        <p:spPr bwMode="auto">
          <a:xfrm>
            <a:off x="1460500" y="1539875"/>
            <a:ext cx="1373188" cy="773113"/>
          </a:xfrm>
          <a:prstGeom prst="rect">
            <a:avLst/>
          </a:prstGeom>
          <a:solidFill>
            <a:srgbClr val="000066"/>
          </a:solidFill>
          <a:ln w="19050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0" name="Text Box 8"/>
          <p:cNvSpPr txBox="1">
            <a:spLocks noChangeArrowheads="1"/>
          </p:cNvSpPr>
          <p:nvPr/>
        </p:nvSpPr>
        <p:spPr bwMode="auto">
          <a:xfrm>
            <a:off x="1460500" y="1636713"/>
            <a:ext cx="13652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6800" rIns="46800">
            <a:spAutoFit/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u="none">
                <a:solidFill>
                  <a:schemeClr val="bg1"/>
                </a:solidFill>
              </a:rPr>
              <a:t>INTELLIGENT</a:t>
            </a:r>
            <a:br>
              <a:rPr lang="en-US" sz="1600" u="none">
                <a:solidFill>
                  <a:schemeClr val="bg1"/>
                </a:solidFill>
              </a:rPr>
            </a:br>
            <a:r>
              <a:rPr lang="en-US" sz="1600" u="none">
                <a:solidFill>
                  <a:schemeClr val="bg1"/>
                </a:solidFill>
              </a:rPr>
              <a:t>CONNECTION</a:t>
            </a:r>
          </a:p>
        </p:txBody>
      </p:sp>
      <p:sp>
        <p:nvSpPr>
          <p:cNvPr id="19461" name="Rectangle 9"/>
          <p:cNvSpPr>
            <a:spLocks noChangeArrowheads="1"/>
          </p:cNvSpPr>
          <p:nvPr/>
        </p:nvSpPr>
        <p:spPr bwMode="auto">
          <a:xfrm>
            <a:off x="3919538" y="1536700"/>
            <a:ext cx="1373187" cy="774700"/>
          </a:xfrm>
          <a:prstGeom prst="rect">
            <a:avLst/>
          </a:prstGeom>
          <a:solidFill>
            <a:srgbClr val="3333FF"/>
          </a:solidFill>
          <a:ln w="19050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Text Box 10"/>
          <p:cNvSpPr txBox="1">
            <a:spLocks noChangeArrowheads="1"/>
          </p:cNvSpPr>
          <p:nvPr/>
        </p:nvSpPr>
        <p:spPr bwMode="auto">
          <a:xfrm>
            <a:off x="3919538" y="1762125"/>
            <a:ext cx="1365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u="none">
                <a:solidFill>
                  <a:schemeClr val="bg1"/>
                </a:solidFill>
              </a:rPr>
              <a:t>ACTION</a:t>
            </a:r>
          </a:p>
        </p:txBody>
      </p:sp>
      <p:sp>
        <p:nvSpPr>
          <p:cNvPr id="19463" name="Line 11"/>
          <p:cNvSpPr>
            <a:spLocks noChangeShapeType="1"/>
          </p:cNvSpPr>
          <p:nvPr/>
        </p:nvSpPr>
        <p:spPr bwMode="auto">
          <a:xfrm>
            <a:off x="2825750" y="1903413"/>
            <a:ext cx="1095375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64" name="Line 12"/>
          <p:cNvSpPr>
            <a:spLocks noChangeShapeType="1"/>
          </p:cNvSpPr>
          <p:nvPr/>
        </p:nvSpPr>
        <p:spPr bwMode="auto">
          <a:xfrm>
            <a:off x="5292725" y="1901825"/>
            <a:ext cx="1095375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65" name="Rectangle 13"/>
          <p:cNvSpPr>
            <a:spLocks noChangeArrowheads="1"/>
          </p:cNvSpPr>
          <p:nvPr/>
        </p:nvSpPr>
        <p:spPr bwMode="auto">
          <a:xfrm>
            <a:off x="3916363" y="2720975"/>
            <a:ext cx="1373187" cy="774700"/>
          </a:xfrm>
          <a:prstGeom prst="rect">
            <a:avLst/>
          </a:prstGeom>
          <a:solidFill>
            <a:srgbClr val="990000"/>
          </a:solidFill>
          <a:ln w="19050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Text Box 14"/>
          <p:cNvSpPr txBox="1">
            <a:spLocks noChangeArrowheads="1"/>
          </p:cNvSpPr>
          <p:nvPr/>
        </p:nvSpPr>
        <p:spPr bwMode="auto">
          <a:xfrm>
            <a:off x="3914775" y="2946400"/>
            <a:ext cx="1368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u="none">
                <a:solidFill>
                  <a:schemeClr val="bg1"/>
                </a:solidFill>
              </a:rPr>
              <a:t>PERCEPTION</a:t>
            </a:r>
          </a:p>
        </p:txBody>
      </p:sp>
      <p:sp>
        <p:nvSpPr>
          <p:cNvPr id="19467" name="Line 15"/>
          <p:cNvSpPr>
            <a:spLocks noChangeShapeType="1"/>
          </p:cNvSpPr>
          <p:nvPr/>
        </p:nvSpPr>
        <p:spPr bwMode="auto">
          <a:xfrm flipH="1">
            <a:off x="2154238" y="3101975"/>
            <a:ext cx="1758950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68" name="Line 16"/>
          <p:cNvSpPr>
            <a:spLocks noChangeShapeType="1"/>
          </p:cNvSpPr>
          <p:nvPr/>
        </p:nvSpPr>
        <p:spPr bwMode="auto">
          <a:xfrm rot="10800000" flipV="1">
            <a:off x="5292725" y="3108325"/>
            <a:ext cx="1716088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69" name="Line 17"/>
          <p:cNvSpPr>
            <a:spLocks noChangeShapeType="1"/>
          </p:cNvSpPr>
          <p:nvPr/>
        </p:nvSpPr>
        <p:spPr bwMode="auto">
          <a:xfrm>
            <a:off x="7002463" y="2306638"/>
            <a:ext cx="1587" cy="8032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9470" name="Picture 18" descr="sam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8" y="1487488"/>
            <a:ext cx="1225550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1" name="Line 19"/>
          <p:cNvSpPr>
            <a:spLocks noChangeShapeType="1"/>
          </p:cNvSpPr>
          <p:nvPr/>
        </p:nvSpPr>
        <p:spPr bwMode="auto">
          <a:xfrm rot="-5400000">
            <a:off x="1751013" y="2714625"/>
            <a:ext cx="792162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72" name="Line 20"/>
          <p:cNvSpPr>
            <a:spLocks noChangeShapeType="1"/>
          </p:cNvSpPr>
          <p:nvPr/>
        </p:nvSpPr>
        <p:spPr bwMode="auto">
          <a:xfrm flipH="1">
            <a:off x="2139950" y="3109913"/>
            <a:ext cx="1773238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73" name="Rectangle 7"/>
          <p:cNvSpPr>
            <a:spLocks noChangeArrowheads="1"/>
          </p:cNvSpPr>
          <p:nvPr/>
        </p:nvSpPr>
        <p:spPr bwMode="auto">
          <a:xfrm>
            <a:off x="1520825" y="871538"/>
            <a:ext cx="75580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u="none" dirty="0"/>
              <a:t>Robots Moving Closer to Humans              </a:t>
            </a:r>
            <a:fld id="{CEA5F18C-34FA-415A-81C2-569E7272E2B7}" type="slidenum">
              <a:rPr lang="en-US" u="none" smtClean="0"/>
              <a:pPr/>
              <a:t>9</a:t>
            </a:fld>
            <a:r>
              <a:rPr lang="en-US" u="none" dirty="0" smtClean="0"/>
              <a:t>/25</a:t>
            </a:r>
            <a:endParaRPr lang="en-US" u="none" dirty="0"/>
          </a:p>
        </p:txBody>
      </p:sp>
      <p:pic>
        <p:nvPicPr>
          <p:cNvPr id="24" name="Picture 6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5" y="3678238"/>
            <a:ext cx="1908175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721100"/>
            <a:ext cx="1997075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92"/>
          <a:stretch>
            <a:fillRect/>
          </a:stretch>
        </p:blipFill>
        <p:spPr bwMode="auto">
          <a:xfrm>
            <a:off x="3535363" y="4392613"/>
            <a:ext cx="2843212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254500"/>
            <a:ext cx="207803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8" name="Line 69"/>
          <p:cNvSpPr>
            <a:spLocks noChangeShapeType="1"/>
          </p:cNvSpPr>
          <p:nvPr/>
        </p:nvSpPr>
        <p:spPr bwMode="auto">
          <a:xfrm flipH="1">
            <a:off x="4351338" y="4859338"/>
            <a:ext cx="508000" cy="51752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19479" name="Line 70"/>
          <p:cNvSpPr>
            <a:spLocks noChangeShapeType="1"/>
          </p:cNvSpPr>
          <p:nvPr/>
        </p:nvSpPr>
        <p:spPr bwMode="auto">
          <a:xfrm flipH="1">
            <a:off x="3875088" y="4829175"/>
            <a:ext cx="950912" cy="1778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19480" name="Line 74"/>
          <p:cNvSpPr>
            <a:spLocks noChangeShapeType="1"/>
          </p:cNvSpPr>
          <p:nvPr/>
        </p:nvSpPr>
        <p:spPr bwMode="auto">
          <a:xfrm flipH="1" flipV="1">
            <a:off x="3692525" y="4972050"/>
            <a:ext cx="449263" cy="4429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31" name="Line 91"/>
          <p:cNvSpPr>
            <a:spLocks noChangeShapeType="1"/>
          </p:cNvSpPr>
          <p:nvPr/>
        </p:nvSpPr>
        <p:spPr bwMode="auto">
          <a:xfrm flipV="1">
            <a:off x="6972300" y="4213225"/>
            <a:ext cx="811213" cy="714375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32" name="Line 92"/>
          <p:cNvSpPr>
            <a:spLocks noChangeShapeType="1"/>
          </p:cNvSpPr>
          <p:nvPr/>
        </p:nvSpPr>
        <p:spPr bwMode="auto">
          <a:xfrm flipV="1">
            <a:off x="7343775" y="4225925"/>
            <a:ext cx="434975" cy="787400"/>
          </a:xfrm>
          <a:prstGeom prst="line">
            <a:avLst/>
          </a:prstGeom>
          <a:noFill/>
          <a:ln w="3810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pic>
        <p:nvPicPr>
          <p:cNvPr id="19483" name="Picture 9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463" y="4508500"/>
            <a:ext cx="277812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Line 71"/>
          <p:cNvSpPr>
            <a:spLocks noChangeShapeType="1"/>
          </p:cNvSpPr>
          <p:nvPr/>
        </p:nvSpPr>
        <p:spPr bwMode="auto">
          <a:xfrm flipV="1">
            <a:off x="5453063" y="3965575"/>
            <a:ext cx="2287587" cy="608013"/>
          </a:xfrm>
          <a:prstGeom prst="line">
            <a:avLst/>
          </a:prstGeom>
          <a:noFill/>
          <a:ln w="3810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35" name="Line 73"/>
          <p:cNvSpPr>
            <a:spLocks noChangeShapeType="1"/>
          </p:cNvSpPr>
          <p:nvPr/>
        </p:nvSpPr>
        <p:spPr bwMode="auto">
          <a:xfrm>
            <a:off x="6705600" y="4818063"/>
            <a:ext cx="482600" cy="668337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36" name="Line 75"/>
          <p:cNvSpPr>
            <a:spLocks noChangeShapeType="1"/>
          </p:cNvSpPr>
          <p:nvPr/>
        </p:nvSpPr>
        <p:spPr bwMode="auto">
          <a:xfrm>
            <a:off x="4268788" y="5524500"/>
            <a:ext cx="708025" cy="41910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37" name="Line 76"/>
          <p:cNvSpPr>
            <a:spLocks noChangeShapeType="1"/>
          </p:cNvSpPr>
          <p:nvPr/>
        </p:nvSpPr>
        <p:spPr bwMode="auto">
          <a:xfrm flipV="1">
            <a:off x="4965700" y="5278438"/>
            <a:ext cx="381000" cy="644525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38" name="Line 77"/>
          <p:cNvSpPr>
            <a:spLocks noChangeShapeType="1"/>
          </p:cNvSpPr>
          <p:nvPr/>
        </p:nvSpPr>
        <p:spPr bwMode="auto">
          <a:xfrm flipV="1">
            <a:off x="5327650" y="4814888"/>
            <a:ext cx="1393825" cy="46990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39" name="Line 90"/>
          <p:cNvSpPr>
            <a:spLocks noChangeShapeType="1"/>
          </p:cNvSpPr>
          <p:nvPr/>
        </p:nvSpPr>
        <p:spPr bwMode="auto">
          <a:xfrm flipV="1">
            <a:off x="6699250" y="4140200"/>
            <a:ext cx="1042988" cy="676275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40" name="Line 72"/>
          <p:cNvSpPr>
            <a:spLocks noChangeShapeType="1"/>
          </p:cNvSpPr>
          <p:nvPr/>
        </p:nvSpPr>
        <p:spPr bwMode="auto">
          <a:xfrm>
            <a:off x="6978650" y="4921250"/>
            <a:ext cx="549275" cy="72390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41" name="Line 79"/>
          <p:cNvSpPr>
            <a:spLocks noChangeShapeType="1"/>
          </p:cNvSpPr>
          <p:nvPr/>
        </p:nvSpPr>
        <p:spPr bwMode="auto">
          <a:xfrm>
            <a:off x="4214813" y="5572125"/>
            <a:ext cx="800100" cy="498475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42" name="Line 80"/>
          <p:cNvSpPr>
            <a:spLocks noChangeShapeType="1"/>
          </p:cNvSpPr>
          <p:nvPr/>
        </p:nvSpPr>
        <p:spPr bwMode="auto">
          <a:xfrm flipV="1">
            <a:off x="4997450" y="5389563"/>
            <a:ext cx="433388" cy="671512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43" name="Line 81"/>
          <p:cNvSpPr>
            <a:spLocks noChangeShapeType="1"/>
          </p:cNvSpPr>
          <p:nvPr/>
        </p:nvSpPr>
        <p:spPr bwMode="auto">
          <a:xfrm flipV="1">
            <a:off x="5411788" y="4903788"/>
            <a:ext cx="1577975" cy="496887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44" name="Line 82"/>
          <p:cNvSpPr>
            <a:spLocks noChangeShapeType="1"/>
          </p:cNvSpPr>
          <p:nvPr/>
        </p:nvSpPr>
        <p:spPr bwMode="auto">
          <a:xfrm>
            <a:off x="4181475" y="5619750"/>
            <a:ext cx="868363" cy="588963"/>
          </a:xfrm>
          <a:prstGeom prst="line">
            <a:avLst/>
          </a:prstGeom>
          <a:noFill/>
          <a:ln w="3810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45" name="Line 83"/>
          <p:cNvSpPr>
            <a:spLocks noChangeShapeType="1"/>
          </p:cNvSpPr>
          <p:nvPr/>
        </p:nvSpPr>
        <p:spPr bwMode="auto">
          <a:xfrm flipV="1">
            <a:off x="5040313" y="5540375"/>
            <a:ext cx="423862" cy="636588"/>
          </a:xfrm>
          <a:prstGeom prst="line">
            <a:avLst/>
          </a:prstGeom>
          <a:noFill/>
          <a:ln w="3810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46" name="Line 84"/>
          <p:cNvSpPr>
            <a:spLocks noChangeShapeType="1"/>
          </p:cNvSpPr>
          <p:nvPr/>
        </p:nvSpPr>
        <p:spPr bwMode="auto">
          <a:xfrm flipV="1">
            <a:off x="5454650" y="5010150"/>
            <a:ext cx="1889125" cy="539750"/>
          </a:xfrm>
          <a:prstGeom prst="line">
            <a:avLst/>
          </a:prstGeom>
          <a:noFill/>
          <a:ln w="3810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47" name="Line 89"/>
          <p:cNvSpPr>
            <a:spLocks noChangeShapeType="1"/>
          </p:cNvSpPr>
          <p:nvPr/>
        </p:nvSpPr>
        <p:spPr bwMode="auto">
          <a:xfrm>
            <a:off x="7343775" y="4981575"/>
            <a:ext cx="577850" cy="78105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48" name="Text Box 85"/>
          <p:cNvSpPr txBox="1">
            <a:spLocks noChangeArrowheads="1"/>
          </p:cNvSpPr>
          <p:nvPr/>
        </p:nvSpPr>
        <p:spPr bwMode="auto">
          <a:xfrm>
            <a:off x="7993063" y="5521325"/>
            <a:ext cx="1079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it-IT" sz="1600" u="none">
                <a:solidFill>
                  <a:srgbClr val="990000"/>
                </a:solidFill>
              </a:rPr>
              <a:t>haptical data</a:t>
            </a:r>
          </a:p>
        </p:txBody>
      </p:sp>
      <p:sp>
        <p:nvSpPr>
          <p:cNvPr id="49" name="Text Box 86"/>
          <p:cNvSpPr txBox="1">
            <a:spLocks noChangeArrowheads="1"/>
          </p:cNvSpPr>
          <p:nvPr/>
        </p:nvSpPr>
        <p:spPr bwMode="auto">
          <a:xfrm>
            <a:off x="6905625" y="5761038"/>
            <a:ext cx="14668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it-IT" sz="1600" u="none">
                <a:solidFill>
                  <a:srgbClr val="000066"/>
                </a:solidFill>
              </a:rPr>
              <a:t>arm/hand control</a:t>
            </a:r>
          </a:p>
        </p:txBody>
      </p:sp>
      <p:sp>
        <p:nvSpPr>
          <p:cNvPr id="50" name="Text Box 87"/>
          <p:cNvSpPr txBox="1">
            <a:spLocks noChangeArrowheads="1"/>
          </p:cNvSpPr>
          <p:nvPr/>
        </p:nvSpPr>
        <p:spPr bwMode="auto">
          <a:xfrm>
            <a:off x="5881688" y="5326063"/>
            <a:ext cx="14493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it-IT" sz="1600" u="none">
                <a:solidFill>
                  <a:srgbClr val="3333FF"/>
                </a:solidFill>
              </a:rPr>
              <a:t>actuator commands</a:t>
            </a:r>
          </a:p>
        </p:txBody>
      </p:sp>
      <p:sp>
        <p:nvSpPr>
          <p:cNvPr id="51" name="Text Box 88"/>
          <p:cNvSpPr txBox="1">
            <a:spLocks noChangeArrowheads="1"/>
          </p:cNvSpPr>
          <p:nvPr/>
        </p:nvSpPr>
        <p:spPr bwMode="auto">
          <a:xfrm>
            <a:off x="5408613" y="3938588"/>
            <a:ext cx="1522412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it-IT" sz="1600" u="none">
                <a:solidFill>
                  <a:srgbClr val="990000"/>
                </a:solidFill>
              </a:rPr>
              <a:t>visual data</a:t>
            </a:r>
          </a:p>
        </p:txBody>
      </p:sp>
      <p:sp>
        <p:nvSpPr>
          <p:cNvPr id="53" name="Rectangle 12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123010" y="6521450"/>
            <a:ext cx="8907463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1pPr>
            <a:lvl2pPr marL="742950" indent="-28575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2pPr>
            <a:lvl3pPr marL="11430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3pPr>
            <a:lvl4pPr marL="16002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4pPr>
            <a:lvl5pPr marL="2057400" indent="-228600" eaLnBrk="0" hangingPunct="0">
              <a:defRPr sz="1200" u="sng">
                <a:solidFill>
                  <a:srgbClr val="DDDDDD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 u="sng">
                <a:solidFill>
                  <a:srgbClr val="DDDDDD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i="1" u="none" dirty="0">
                <a:solidFill>
                  <a:srgbClr val="5F5F5F"/>
                </a:solidFill>
              </a:rPr>
              <a:t>I</a:t>
            </a:r>
            <a:r>
              <a:rPr lang="en-US" i="1" u="none" dirty="0" smtClean="0">
                <a:solidFill>
                  <a:srgbClr val="5F5F5F"/>
                </a:solidFill>
              </a:rPr>
              <a:t>EEE RAS Distinguished Ambassador Seminar		                                            Cairo, Egypt • 2 January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/>
      <p:bldP spid="49" grpId="0"/>
      <p:bldP spid="50" grpId="0"/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PRISMA">
  <a:themeElements>
    <a:clrScheme name="PRISMA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PRIS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200" b="0" i="0" u="sng" strike="noStrike" cap="none" normalizeH="0" baseline="0" smtClean="0">
            <a:ln>
              <a:noFill/>
            </a:ln>
            <a:solidFill>
              <a:srgbClr val="DDDDDD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200" b="0" i="0" u="sng" strike="noStrike" cap="none" normalizeH="0" baseline="0" smtClean="0">
            <a:ln>
              <a:noFill/>
            </a:ln>
            <a:solidFill>
              <a:srgbClr val="DDDDDD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RISMA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SMA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SMA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SMA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SMA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SMA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SMA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13616</TotalTime>
  <Words>1133</Words>
  <Application>Microsoft Office PowerPoint</Application>
  <PresentationFormat>On-screen Show (4:3)</PresentationFormat>
  <Paragraphs>352</Paragraphs>
  <Slides>25</Slides>
  <Notes>0</Notes>
  <HiddenSlides>0</HiddenSlides>
  <MMClips>22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PRISMA</vt:lpstr>
      <vt:lpstr>Documento</vt:lpstr>
      <vt:lpstr>CorelDRAW</vt:lpstr>
      <vt:lpstr>Robots Moving Closer to Humans </vt:lpstr>
      <vt:lpstr>Università di Napoli Federico II</vt:lpstr>
      <vt:lpstr>PowerPoint Presentation</vt:lpstr>
      <vt:lpstr>The PRISMA Team</vt:lpstr>
      <vt:lpstr>Research Portfolio</vt:lpstr>
      <vt:lpstr>Robots !!!</vt:lpstr>
      <vt:lpstr>Definition of Robot</vt:lpstr>
      <vt:lpstr>Robot Skills</vt:lpstr>
      <vt:lpstr>Definition of Robotics</vt:lpstr>
      <vt:lpstr>Evolution of Robotics</vt:lpstr>
      <vt:lpstr>Well-Assessed Areas</vt:lpstr>
      <vt:lpstr>Interesting Economics</vt:lpstr>
      <vt:lpstr>Service Robots</vt:lpstr>
      <vt:lpstr>Personal Robots</vt:lpstr>
      <vt:lpstr>Biological Inspiration</vt:lpstr>
      <vt:lpstr>New Emerging Areas</vt:lpstr>
      <vt:lpstr>Human-Robot Interaction</vt:lpstr>
      <vt:lpstr>pHRI</vt:lpstr>
      <vt:lpstr>Challenges and Outreach</vt:lpstr>
      <vt:lpstr>Looking Beyond</vt:lpstr>
      <vt:lpstr>Dream or Reality?</vt:lpstr>
      <vt:lpstr>Springer Handbook of Robotics</vt:lpstr>
      <vt:lpstr>The Handbook Story</vt:lpstr>
      <vt:lpstr>PowerPoint Presentation</vt:lpstr>
      <vt:lpstr>شكرا جزيلا [:]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Robots Moving Closer to Humans</dc:title>
  <dc:subject>CSIC-UPM October 2012</dc:subject>
  <dc:creator>Bruno Siciliano</dc:creator>
  <cp:lastModifiedBy>Bruno</cp:lastModifiedBy>
  <cp:revision>389</cp:revision>
  <cp:lastPrinted>2001-11-06T14:37:20Z</cp:lastPrinted>
  <dcterms:created xsi:type="dcterms:W3CDTF">2001-02-27T21:23:48Z</dcterms:created>
  <dcterms:modified xsi:type="dcterms:W3CDTF">2013-01-02T19:54:19Z</dcterms:modified>
</cp:coreProperties>
</file>